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vml" ContentType="application/vnd.openxmlformats-officedocument.vmlDrawing"/>
  <Default Extension="docx" ContentType="application/vnd.openxmlformats-officedocument.wordprocessingml.document"/>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80" d="100"/>
          <a:sy n="80" d="100"/>
        </p:scale>
        <p:origin x="-44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interSettings" Target="printerSettings/printerSettings1.bin"/><Relationship Id="rId31" Type="http://schemas.openxmlformats.org/officeDocument/2006/relationships/presProps" Target="presProps.xml"/><Relationship Id="rId32" Type="http://schemas.openxmlformats.org/officeDocument/2006/relationships/viewProps" Target="view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heme" Target="theme/theme1.xml"/><Relationship Id="rId3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583AA0C7-1D3E-314C-A011-EA83C8DA0B9C}" type="datetimeFigureOut">
              <a:rPr lang="en-US" smtClean="0"/>
              <a:t>11/15/13</a:t>
            </a:fld>
            <a:endParaRPr lang="en-US"/>
          </a:p>
        </p:txBody>
      </p:sp>
      <p:sp>
        <p:nvSpPr>
          <p:cNvPr id="8" name="Slide Number Placeholder 7"/>
          <p:cNvSpPr>
            <a:spLocks noGrp="1"/>
          </p:cNvSpPr>
          <p:nvPr>
            <p:ph type="sldNum" sz="quarter" idx="11"/>
          </p:nvPr>
        </p:nvSpPr>
        <p:spPr/>
        <p:txBody>
          <a:bodyPr/>
          <a:lstStyle/>
          <a:p>
            <a:fld id="{6A700B52-63FF-5548-B21A-C7FA1F553A3A}"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fld id="{583AA0C7-1D3E-314C-A011-EA83C8DA0B9C}" type="datetimeFigureOut">
              <a:rPr lang="en-US" smtClean="0"/>
              <a:t>11/15/13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700B52-63FF-5548-B21A-C7FA1F553A3A}"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83AA0C7-1D3E-314C-A011-EA83C8DA0B9C}" type="datetimeFigureOut">
              <a:rPr lang="en-US" smtClean="0"/>
              <a:t>11/15/13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700B52-63FF-5548-B21A-C7FA1F553A3A}" type="slidenum">
              <a:rPr lang="en-US" smtClean="0"/>
              <a:t>‹#›</a:t>
            </a:fld>
            <a:endParaRPr lang="en-US"/>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Date Placeholder 4"/>
          <p:cNvSpPr>
            <a:spLocks noGrp="1"/>
          </p:cNvSpPr>
          <p:nvPr>
            <p:ph type="dt" sz="half" idx="10"/>
          </p:nvPr>
        </p:nvSpPr>
        <p:spPr/>
        <p:txBody>
          <a:bodyPr/>
          <a:lstStyle/>
          <a:p>
            <a:fld id="{583AA0C7-1D3E-314C-A011-EA83C8DA0B9C}" type="datetimeFigureOut">
              <a:rPr lang="en-US" smtClean="0"/>
              <a:t>11/15/13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700B52-63FF-5548-B21A-C7FA1F553A3A}" type="slidenum">
              <a:rPr lang="en-US" smtClean="0"/>
              <a:t>‹#›</a:t>
            </a:fld>
            <a:endParaRPr lang="en-US"/>
          </a:p>
        </p:txBody>
      </p:sp>
      <p:sp>
        <p:nvSpPr>
          <p:cNvPr id="9" name="Content Placeholder 8"/>
          <p:cNvSpPr>
            <a:spLocks noGrp="1"/>
          </p:cNvSpPr>
          <p:nvPr>
            <p:ph sz="quarter" idx="13"/>
          </p:nvPr>
        </p:nvSpPr>
        <p:spPr>
          <a:xfrm>
            <a:off x="365760" y="1600200"/>
            <a:ext cx="4041648" cy="45262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583AA0C7-1D3E-314C-A011-EA83C8DA0B9C}" type="datetimeFigureOut">
              <a:rPr lang="en-US" smtClean="0"/>
              <a:t>11/15/13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A700B52-63FF-5548-B21A-C7FA1F553A3A}" type="slidenum">
              <a:rPr lang="en-US" smtClean="0"/>
              <a:t>‹#›</a:t>
            </a:fld>
            <a:endParaRPr lang="en-US"/>
          </a:p>
        </p:txBody>
      </p:sp>
      <p:sp>
        <p:nvSpPr>
          <p:cNvPr id="11" name="Content Placeholder 10"/>
          <p:cNvSpPr>
            <a:spLocks noGrp="1"/>
          </p:cNvSpPr>
          <p:nvPr>
            <p:ph sz="quarter" idx="13"/>
          </p:nvPr>
        </p:nvSpPr>
        <p:spPr>
          <a:xfrm>
            <a:off x="457200" y="2212848"/>
            <a:ext cx="4041648"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83AA0C7-1D3E-314C-A011-EA83C8DA0B9C}" type="datetimeFigureOut">
              <a:rPr lang="en-US" smtClean="0"/>
              <a:t>11/15/13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A700B52-63FF-5548-B21A-C7FA1F553A3A}"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3AA0C7-1D3E-314C-A011-EA83C8DA0B9C}" type="datetimeFigureOut">
              <a:rPr lang="en-US" smtClean="0"/>
              <a:t>11/15/13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A700B52-63FF-5548-B21A-C7FA1F553A3A}"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83AA0C7-1D3E-314C-A011-EA83C8DA0B9C}" type="datetimeFigureOut">
              <a:rPr lang="en-US" smtClean="0"/>
              <a:t>11/15/13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700B52-63FF-5548-B21A-C7FA1F553A3A}"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83AA0C7-1D3E-314C-A011-EA83C8DA0B9C}" type="datetimeFigureOut">
              <a:rPr lang="en-US" smtClean="0"/>
              <a:t>11/15/13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700B52-63FF-5548-B21A-C7FA1F553A3A}"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83AA0C7-1D3E-314C-A011-EA83C8DA0B9C}" type="datetimeFigureOut">
              <a:rPr lang="en-US" smtClean="0"/>
              <a:t>11/15/13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700B52-63FF-5548-B21A-C7FA1F553A3A}"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83AA0C7-1D3E-314C-A011-EA83C8DA0B9C}" type="datetimeFigureOut">
              <a:rPr lang="en-US" smtClean="0"/>
              <a:t>11/15/13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700B52-63FF-5548-B21A-C7FA1F553A3A}"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583AA0C7-1D3E-314C-A011-EA83C8DA0B9C}" type="datetimeFigureOut">
              <a:rPr lang="en-US" smtClean="0"/>
              <a:t>11/15/13</a:t>
            </a:fld>
            <a:endParaRPr lang="en-US"/>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US"/>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6A700B52-63FF-5548-B21A-C7FA1F553A3A}" type="slidenum">
              <a:rPr lang="en-US" smtClean="0"/>
              <a:t>‹#›</a:t>
            </a:fld>
            <a:endParaRPr lang="en-US"/>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5.png"/><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 Id="rId3"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8.png"/><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package" Target="../embeddings/Microsoft_Word_Document1.docx"/><Relationship Id="rId4" Type="http://schemas.openxmlformats.org/officeDocument/2006/relationships/image" Target="../media/image9.png"/><Relationship Id="rId1" Type="http://schemas.openxmlformats.org/officeDocument/2006/relationships/vmlDrawing" Target="../drawings/vmlDrawing1.vml"/><Relationship Id="rId2"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3874" y="609601"/>
            <a:ext cx="6664325" cy="4267200"/>
          </a:xfrm>
        </p:spPr>
        <p:txBody>
          <a:bodyPr>
            <a:noAutofit/>
          </a:bodyPr>
          <a:lstStyle/>
          <a:p>
            <a:pPr eaLnBrk="1" hangingPunct="1">
              <a:defRPr/>
            </a:pPr>
            <a:r>
              <a:rPr lang="en-US" sz="4800" dirty="0" smtClean="0">
                <a:cs typeface="+mj-cs"/>
              </a:rPr>
              <a:t>Construction of an Inoperability Input-Output Model (IIM) to Evaluate the Mindanao Power Crisis</a:t>
            </a:r>
            <a:endParaRPr lang="en-US" sz="4800" dirty="0">
              <a:cs typeface="+mj-cs"/>
            </a:endParaRPr>
          </a:p>
        </p:txBody>
      </p:sp>
      <p:sp>
        <p:nvSpPr>
          <p:cNvPr id="3" name="Subtitle 2"/>
          <p:cNvSpPr>
            <a:spLocks noGrp="1"/>
          </p:cNvSpPr>
          <p:nvPr>
            <p:ph type="subTitle" idx="1"/>
          </p:nvPr>
        </p:nvSpPr>
        <p:spPr/>
        <p:txBody>
          <a:bodyPr>
            <a:normAutofit fontScale="47500" lnSpcReduction="20000"/>
          </a:bodyPr>
          <a:lstStyle/>
          <a:p>
            <a:pPr eaLnBrk="1" hangingPunct="1">
              <a:defRPr/>
            </a:pPr>
            <a:r>
              <a:rPr lang="en-US" b="1" u="sng" dirty="0">
                <a:cs typeface="+mn-cs"/>
              </a:rPr>
              <a:t>Francesca Dianne B. Solis*</a:t>
            </a:r>
            <a:r>
              <a:rPr lang="en-US" baseline="30000" dirty="0">
                <a:cs typeface="+mn-cs"/>
              </a:rPr>
              <a:t>1</a:t>
            </a:r>
            <a:r>
              <a:rPr lang="en-US" dirty="0">
                <a:cs typeface="+mn-cs"/>
              </a:rPr>
              <a:t>, Krista Danielle S. Yu</a:t>
            </a:r>
            <a:r>
              <a:rPr lang="en-US" baseline="30000" dirty="0">
                <a:cs typeface="+mn-cs"/>
              </a:rPr>
              <a:t>1</a:t>
            </a:r>
            <a:r>
              <a:rPr lang="en-US" dirty="0">
                <a:cs typeface="+mn-cs"/>
              </a:rPr>
              <a:t>, Raymond R. Tan</a:t>
            </a:r>
            <a:r>
              <a:rPr lang="en-US" baseline="30000" dirty="0">
                <a:cs typeface="+mn-cs"/>
              </a:rPr>
              <a:t>2</a:t>
            </a:r>
            <a:endParaRPr lang="en-US" dirty="0">
              <a:cs typeface="+mn-cs"/>
            </a:endParaRPr>
          </a:p>
          <a:p>
            <a:pPr eaLnBrk="1" hangingPunct="1">
              <a:defRPr/>
            </a:pPr>
            <a:r>
              <a:rPr lang="en-US" dirty="0">
                <a:cs typeface="+mn-cs"/>
              </a:rPr>
              <a:t> </a:t>
            </a:r>
          </a:p>
          <a:p>
            <a:pPr eaLnBrk="1" hangingPunct="1">
              <a:defRPr/>
            </a:pPr>
            <a:r>
              <a:rPr lang="en-US" baseline="30000" dirty="0">
                <a:cs typeface="+mn-cs"/>
              </a:rPr>
              <a:t>1</a:t>
            </a:r>
            <a:r>
              <a:rPr lang="en-US" dirty="0">
                <a:cs typeface="+mn-cs"/>
              </a:rPr>
              <a:t>School of Economics, De La Salle University, 2401 Taft Avenue, 1004 Manila, Philippines</a:t>
            </a:r>
          </a:p>
          <a:p>
            <a:pPr eaLnBrk="1" hangingPunct="1">
              <a:defRPr/>
            </a:pPr>
            <a:r>
              <a:rPr lang="en-US" baseline="30000" dirty="0">
                <a:cs typeface="+mn-cs"/>
              </a:rPr>
              <a:t> </a:t>
            </a:r>
            <a:endParaRPr lang="en-US" dirty="0">
              <a:cs typeface="+mn-cs"/>
            </a:endParaRPr>
          </a:p>
          <a:p>
            <a:pPr eaLnBrk="1" hangingPunct="1">
              <a:defRPr/>
            </a:pPr>
            <a:r>
              <a:rPr lang="en-US" baseline="30000" dirty="0">
                <a:cs typeface="+mn-cs"/>
              </a:rPr>
              <a:t>2</a:t>
            </a:r>
            <a:r>
              <a:rPr lang="en-US" dirty="0">
                <a:cs typeface="+mn-cs"/>
              </a:rPr>
              <a:t>Center for Engineering and Sustainable Development Research, De La Salle University, 2401 Taft Avenue, 1004 Manila, Philippines</a:t>
            </a:r>
          </a:p>
          <a:p>
            <a:pPr eaLnBrk="1" hangingPunct="1">
              <a:defRPr/>
            </a:pPr>
            <a:endParaRPr lang="en-US" dirty="0">
              <a:cs typeface="+mn-cs"/>
            </a:endParaRPr>
          </a:p>
        </p:txBody>
      </p:sp>
      <p:pic>
        <p:nvPicPr>
          <p:cNvPr id="4" name="Picture 26" descr="DLSU_Logo-01.jpg"/>
          <p:cNvPicPr>
            <a:picLocks noChangeAspect="1"/>
          </p:cNvPicPr>
          <p:nvPr/>
        </p:nvPicPr>
        <p:blipFill>
          <a:blip r:embed="rId2" cstate="print"/>
          <a:srcRect l="9302" t="9302" r="9302" b="9302"/>
          <a:stretch>
            <a:fillRect/>
          </a:stretch>
        </p:blipFill>
        <p:spPr bwMode="auto">
          <a:xfrm>
            <a:off x="1" y="1"/>
            <a:ext cx="1905000" cy="1905000"/>
          </a:xfrm>
          <a:prstGeom prst="rect">
            <a:avLst/>
          </a:prstGeom>
          <a:noFill/>
          <a:ln w="9525">
            <a:noFill/>
            <a:miter lim="800000"/>
            <a:headEnd/>
            <a:tailEnd/>
          </a:ln>
        </p:spPr>
      </p:pic>
    </p:spTree>
    <p:extLst>
      <p:ext uri="{BB962C8B-B14F-4D97-AF65-F5344CB8AC3E}">
        <p14:creationId xmlns:p14="http://schemas.microsoft.com/office/powerpoint/2010/main" val="2194994266"/>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eaLnBrk="1" hangingPunct="1">
              <a:defRPr/>
            </a:pPr>
            <a:r>
              <a:rPr lang="en-US" dirty="0" smtClean="0">
                <a:cs typeface="+mj-cs"/>
              </a:rPr>
              <a:t>Mindanao Power Crisis: The Problem</a:t>
            </a:r>
            <a:endParaRPr lang="en-US" dirty="0">
              <a:cs typeface="+mj-cs"/>
            </a:endParaRPr>
          </a:p>
        </p:txBody>
      </p:sp>
      <p:sp>
        <p:nvSpPr>
          <p:cNvPr id="3" name="Content Placeholder 2"/>
          <p:cNvSpPr>
            <a:spLocks noGrp="1"/>
          </p:cNvSpPr>
          <p:nvPr>
            <p:ph idx="1"/>
          </p:nvPr>
        </p:nvSpPr>
        <p:spPr/>
        <p:txBody>
          <a:bodyPr>
            <a:normAutofit lnSpcReduction="10000"/>
          </a:bodyPr>
          <a:lstStyle/>
          <a:p>
            <a:pPr eaLnBrk="1" hangingPunct="1">
              <a:defRPr/>
            </a:pPr>
            <a:r>
              <a:rPr lang="en-US" dirty="0">
                <a:cs typeface="+mn-cs"/>
              </a:rPr>
              <a:t>The Mindanao Power Crisis has plagued the country’s southernmost island with severe power interruptions that cause disruptions on the region’s economic activities. </a:t>
            </a:r>
          </a:p>
          <a:p>
            <a:pPr eaLnBrk="1" hangingPunct="1">
              <a:defRPr/>
            </a:pPr>
            <a:r>
              <a:rPr lang="en-US" dirty="0">
                <a:cs typeface="+mn-cs"/>
              </a:rPr>
              <a:t>Given that more than fifty percent (50%) of power generated in Mindanao is produced through hydroelectric plants, its energy sector is highly vulnerable to climate change-induced </a:t>
            </a:r>
            <a:r>
              <a:rPr lang="en-US" dirty="0" smtClean="0">
                <a:cs typeface="+mn-cs"/>
              </a:rPr>
              <a:t>perturbations.</a:t>
            </a:r>
          </a:p>
          <a:p>
            <a:pPr eaLnBrk="1" hangingPunct="1">
              <a:defRPr/>
            </a:pPr>
            <a:r>
              <a:rPr lang="en-US" dirty="0" smtClean="0">
                <a:cs typeface="+mn-cs"/>
              </a:rPr>
              <a:t>The persistent shortage of electricity among regions in the island has increased the urgency to resolve the issue at hand. </a:t>
            </a:r>
          </a:p>
        </p:txBody>
      </p:sp>
    </p:spTree>
    <p:extLst>
      <p:ext uri="{BB962C8B-B14F-4D97-AF65-F5344CB8AC3E}">
        <p14:creationId xmlns:p14="http://schemas.microsoft.com/office/powerpoint/2010/main" val="2234231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eaLnBrk="1" hangingPunct="1">
              <a:defRPr/>
            </a:pPr>
            <a:r>
              <a:rPr lang="en-US" sz="3200" dirty="0" smtClean="0">
                <a:cs typeface="+mj-cs"/>
              </a:rPr>
              <a:t>Mindanao Power Crisis: A Proposed Strategy</a:t>
            </a:r>
            <a:endParaRPr lang="en-US" sz="3200" dirty="0">
              <a:cs typeface="+mj-cs"/>
            </a:endParaRPr>
          </a:p>
        </p:txBody>
      </p:sp>
      <p:sp>
        <p:nvSpPr>
          <p:cNvPr id="3" name="Content Placeholder 2"/>
          <p:cNvSpPr>
            <a:spLocks noGrp="1"/>
          </p:cNvSpPr>
          <p:nvPr>
            <p:ph idx="1"/>
          </p:nvPr>
        </p:nvSpPr>
        <p:spPr/>
        <p:txBody>
          <a:bodyPr>
            <a:normAutofit/>
          </a:bodyPr>
          <a:lstStyle/>
          <a:p>
            <a:pPr eaLnBrk="1" hangingPunct="1">
              <a:defRPr/>
            </a:pPr>
            <a:r>
              <a:rPr lang="en-US" dirty="0" smtClean="0">
                <a:cs typeface="+mn-cs"/>
              </a:rPr>
              <a:t>Decision makers need to account for the economic impacts of a power shortage in the island to the rest of the country. </a:t>
            </a:r>
          </a:p>
          <a:p>
            <a:pPr eaLnBrk="1" hangingPunct="1">
              <a:defRPr/>
            </a:pPr>
            <a:r>
              <a:rPr lang="en-US" dirty="0" smtClean="0">
                <a:cs typeface="+mn-cs"/>
              </a:rPr>
              <a:t>Various recommendations to ease power disruptions to possibly allow the increase in economic capacity of Mindanao’s economic system have been made. </a:t>
            </a:r>
          </a:p>
          <a:p>
            <a:pPr eaLnBrk="1" hangingPunct="1">
              <a:defRPr/>
            </a:pPr>
            <a:r>
              <a:rPr lang="en-US"/>
              <a:t>Such policies should also account for indirect effects of power losses on different economic sectors to ensure inclusive growth</a:t>
            </a:r>
            <a:r>
              <a:rPr lang="en-US" smtClean="0"/>
              <a:t>.</a:t>
            </a:r>
            <a:endParaRPr lang="en-US" dirty="0" smtClean="0">
              <a:cs typeface="+mn-cs"/>
            </a:endParaRPr>
          </a:p>
          <a:p>
            <a:pPr eaLnBrk="1" hangingPunct="1">
              <a:defRPr/>
            </a:pPr>
            <a:endParaRPr lang="en-US" dirty="0">
              <a:cs typeface="+mn-cs"/>
            </a:endParaRPr>
          </a:p>
        </p:txBody>
      </p:sp>
    </p:spTree>
    <p:extLst>
      <p:ext uri="{BB962C8B-B14F-4D97-AF65-F5344CB8AC3E}">
        <p14:creationId xmlns:p14="http://schemas.microsoft.com/office/powerpoint/2010/main" val="23940329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cs typeface="+mj-cs"/>
              </a:rPr>
              <a:t>Research Objective</a:t>
            </a:r>
            <a:endParaRPr lang="en-US" dirty="0">
              <a:cs typeface="+mj-cs"/>
            </a:endParaRPr>
          </a:p>
        </p:txBody>
      </p:sp>
      <p:sp>
        <p:nvSpPr>
          <p:cNvPr id="3" name="Content Placeholder 2"/>
          <p:cNvSpPr>
            <a:spLocks noGrp="1"/>
          </p:cNvSpPr>
          <p:nvPr>
            <p:ph idx="1"/>
          </p:nvPr>
        </p:nvSpPr>
        <p:spPr/>
        <p:txBody>
          <a:bodyPr>
            <a:normAutofit/>
          </a:bodyPr>
          <a:lstStyle/>
          <a:p>
            <a:pPr eaLnBrk="1" hangingPunct="1">
              <a:defRPr/>
            </a:pPr>
            <a:r>
              <a:rPr lang="en-US" dirty="0">
                <a:cs typeface="+mn-cs"/>
              </a:rPr>
              <a:t>We develop a multiregional inoperability input-output model to analyze the power shortage resulting from climate change induced events in order to aid in formulating rational adaptation policies for Mindanao. Such policies should also account for indirect effects of power losses on different economic sectors.</a:t>
            </a:r>
          </a:p>
          <a:p>
            <a:pPr eaLnBrk="1" hangingPunct="1">
              <a:defRPr/>
            </a:pPr>
            <a:r>
              <a:rPr lang="en-US" dirty="0">
                <a:cs typeface="+mn-cs"/>
              </a:rPr>
              <a:t>Construct regional and interregional 12x12 matrices that would capture the importance of the electricity sector in light of climate change-induced perturbations</a:t>
            </a:r>
            <a:r>
              <a:rPr lang="en-US" dirty="0" smtClean="0">
                <a:cs typeface="+mn-cs"/>
              </a:rPr>
              <a:t>.</a:t>
            </a:r>
            <a:endParaRPr lang="en-US" dirty="0">
              <a:cs typeface="+mn-cs"/>
            </a:endParaRPr>
          </a:p>
        </p:txBody>
      </p:sp>
    </p:spTree>
    <p:extLst>
      <p:ext uri="{BB962C8B-B14F-4D97-AF65-F5344CB8AC3E}">
        <p14:creationId xmlns:p14="http://schemas.microsoft.com/office/powerpoint/2010/main" val="34502832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eaLnBrk="1" hangingPunct="1">
              <a:defRPr/>
            </a:pPr>
            <a:r>
              <a:rPr lang="en-US" sz="3200" dirty="0" smtClean="0">
                <a:cs typeface="+mj-cs"/>
              </a:rPr>
              <a:t>Multiregional Inoperability Input-Output Analysis</a:t>
            </a:r>
            <a:endParaRPr lang="en-US" sz="3200" dirty="0">
              <a:cs typeface="+mj-cs"/>
            </a:endParaRPr>
          </a:p>
        </p:txBody>
      </p:sp>
      <p:sp>
        <p:nvSpPr>
          <p:cNvPr id="3" name="Content Placeholder 2"/>
          <p:cNvSpPr>
            <a:spLocks noGrp="1"/>
          </p:cNvSpPr>
          <p:nvPr>
            <p:ph idx="1"/>
          </p:nvPr>
        </p:nvSpPr>
        <p:spPr/>
        <p:txBody>
          <a:bodyPr>
            <a:normAutofit/>
          </a:bodyPr>
          <a:lstStyle/>
          <a:p>
            <a:pPr eaLnBrk="1" hangingPunct="1">
              <a:defRPr/>
            </a:pPr>
            <a:r>
              <a:rPr lang="en-US" dirty="0">
                <a:cs typeface="+mn-cs"/>
              </a:rPr>
              <a:t>The multiregional inoperability input-output model is an extension of the inoperability input-output models that accounts for spatial explicitness that the original IIM lacks. </a:t>
            </a:r>
            <a:endParaRPr lang="en-US" dirty="0" smtClean="0">
              <a:cs typeface="+mn-cs"/>
            </a:endParaRPr>
          </a:p>
          <a:p>
            <a:pPr eaLnBrk="1" hangingPunct="1">
              <a:defRPr/>
            </a:pPr>
            <a:r>
              <a:rPr lang="en-US" dirty="0" smtClean="0">
                <a:cs typeface="+mn-cs"/>
              </a:rPr>
              <a:t>Herein</a:t>
            </a:r>
            <a:r>
              <a:rPr lang="en-US" dirty="0">
                <a:cs typeface="+mn-cs"/>
              </a:rPr>
              <a:t>, multiregional coefficients are estimated using commodity and service flows not only within the region but also across regions and sectors, which accounts for spatial explicitness. </a:t>
            </a:r>
          </a:p>
          <a:p>
            <a:pPr eaLnBrk="1" hangingPunct="1">
              <a:defRPr/>
            </a:pPr>
            <a:endParaRPr lang="en-US" dirty="0">
              <a:cs typeface="+mn-cs"/>
            </a:endParaRPr>
          </a:p>
        </p:txBody>
      </p:sp>
    </p:spTree>
    <p:extLst>
      <p:ext uri="{BB962C8B-B14F-4D97-AF65-F5344CB8AC3E}">
        <p14:creationId xmlns:p14="http://schemas.microsoft.com/office/powerpoint/2010/main" val="2033486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eaLnBrk="1" hangingPunct="1">
              <a:defRPr/>
            </a:pPr>
            <a:r>
              <a:rPr lang="en-US" sz="2800" dirty="0" smtClean="0">
                <a:cs typeface="+mj-cs"/>
              </a:rPr>
              <a:t>Multiregional Inoperability Input-Output Analysis: Significance of the Method</a:t>
            </a:r>
            <a:endParaRPr lang="en-US" sz="2800" dirty="0">
              <a:cs typeface="+mj-cs"/>
            </a:endParaRPr>
          </a:p>
        </p:txBody>
      </p:sp>
      <p:sp>
        <p:nvSpPr>
          <p:cNvPr id="3" name="Content Placeholder 2"/>
          <p:cNvSpPr>
            <a:spLocks noGrp="1"/>
          </p:cNvSpPr>
          <p:nvPr>
            <p:ph idx="1"/>
          </p:nvPr>
        </p:nvSpPr>
        <p:spPr/>
        <p:txBody>
          <a:bodyPr>
            <a:normAutofit/>
          </a:bodyPr>
          <a:lstStyle/>
          <a:p>
            <a:pPr eaLnBrk="1" hangingPunct="1">
              <a:defRPr/>
            </a:pPr>
            <a:r>
              <a:rPr lang="en-US" dirty="0">
                <a:cs typeface="+mn-cs"/>
              </a:rPr>
              <a:t>This allows analysis in the regional level that helps manage the larger system. This shows a more detailed analysis that starts in a smaller sub-level to the larger economic system. </a:t>
            </a:r>
          </a:p>
          <a:p>
            <a:pPr eaLnBrk="1" hangingPunct="1">
              <a:defRPr/>
            </a:pPr>
            <a:r>
              <a:rPr lang="en-US" dirty="0">
                <a:cs typeface="+mn-cs"/>
              </a:rPr>
              <a:t>This provides impacts as a result of a more concentrated perturbation on the economy will allow us to better manage risk. This allows management and strategic preparedness on a smaller and more concentrated scale that could better mitigate risks.</a:t>
            </a:r>
          </a:p>
          <a:p>
            <a:pPr eaLnBrk="1" hangingPunct="1">
              <a:defRPr/>
            </a:pPr>
            <a:endParaRPr lang="en-US" dirty="0">
              <a:cs typeface="+mn-cs"/>
            </a:endParaRPr>
          </a:p>
        </p:txBody>
      </p:sp>
    </p:spTree>
    <p:extLst>
      <p:ext uri="{BB962C8B-B14F-4D97-AF65-F5344CB8AC3E}">
        <p14:creationId xmlns:p14="http://schemas.microsoft.com/office/powerpoint/2010/main" val="2113834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0"/>
            <a:ext cx="8386711" cy="1600200"/>
          </a:xfrm>
        </p:spPr>
        <p:txBody>
          <a:bodyPr>
            <a:noAutofit/>
          </a:bodyPr>
          <a:lstStyle/>
          <a:p>
            <a:pPr eaLnBrk="1" hangingPunct="1">
              <a:defRPr/>
            </a:pPr>
            <a:r>
              <a:rPr lang="en-US" sz="2800" dirty="0" smtClean="0">
                <a:cs typeface="+mj-cs"/>
              </a:rPr>
              <a:t>Multiregional Inoperability Input-</a:t>
            </a:r>
            <a:r>
              <a:rPr lang="en-US" sz="2800" dirty="0" smtClean="0">
                <a:cs typeface="+mj-cs"/>
              </a:rPr>
              <a:t>Output Analysis</a:t>
            </a:r>
            <a:r>
              <a:rPr lang="en-US" sz="2800" dirty="0" smtClean="0">
                <a:cs typeface="+mj-cs"/>
              </a:rPr>
              <a:t>: </a:t>
            </a:r>
            <a:br>
              <a:rPr lang="en-US" sz="2800" dirty="0" smtClean="0">
                <a:cs typeface="+mj-cs"/>
              </a:rPr>
            </a:br>
            <a:r>
              <a:rPr lang="en-US" sz="2800" dirty="0" smtClean="0">
                <a:cs typeface="+mj-cs"/>
              </a:rPr>
              <a:t>The Framework</a:t>
            </a:r>
            <a:endParaRPr lang="en-US" sz="2800" dirty="0">
              <a:cs typeface="+mj-cs"/>
            </a:endParaRPr>
          </a:p>
        </p:txBody>
      </p:sp>
      <p:sp>
        <p:nvSpPr>
          <p:cNvPr id="3" name="Content Placeholder 2"/>
          <p:cNvSpPr>
            <a:spLocks noGrp="1"/>
          </p:cNvSpPr>
          <p:nvPr>
            <p:ph idx="1"/>
          </p:nvPr>
        </p:nvSpPr>
        <p:spPr/>
        <p:txBody>
          <a:bodyPr>
            <a:normAutofit/>
          </a:bodyPr>
          <a:lstStyle/>
          <a:p>
            <a:pPr marL="0" indent="0" eaLnBrk="1" hangingPunct="1">
              <a:buFontTx/>
              <a:buNone/>
              <a:defRPr/>
            </a:pPr>
            <a:endParaRPr lang="en-US" dirty="0" smtClean="0">
              <a:cs typeface="+mn-cs"/>
            </a:endParaRPr>
          </a:p>
          <a:p>
            <a:pPr marL="0" indent="0" eaLnBrk="1" hangingPunct="1">
              <a:buFontTx/>
              <a:buNone/>
              <a:defRPr/>
            </a:pPr>
            <a:endParaRPr lang="en-US" dirty="0" smtClean="0">
              <a:cs typeface="+mn-cs"/>
            </a:endParaRPr>
          </a:p>
          <a:p>
            <a:pPr marL="0" indent="0" eaLnBrk="1" hangingPunct="1">
              <a:buFontTx/>
              <a:buNone/>
              <a:defRPr/>
            </a:pPr>
            <a:r>
              <a:rPr lang="en-US" dirty="0" smtClean="0">
                <a:cs typeface="+mn-cs"/>
              </a:rPr>
              <a:t>where </a:t>
            </a:r>
            <a:r>
              <a:rPr lang="en-US" dirty="0">
                <a:cs typeface="+mn-cs"/>
              </a:rPr>
              <a:t>	</a:t>
            </a:r>
            <a:endParaRPr lang="en-US" dirty="0" smtClean="0">
              <a:cs typeface="+mn-cs"/>
            </a:endParaRPr>
          </a:p>
          <a:p>
            <a:pPr marL="0" indent="0" eaLnBrk="1" hangingPunct="1">
              <a:buFontTx/>
              <a:buNone/>
              <a:defRPr/>
            </a:pPr>
            <a:r>
              <a:rPr lang="en-US" dirty="0">
                <a:cs typeface="+mn-cs"/>
              </a:rPr>
              <a:t>	</a:t>
            </a:r>
            <a:r>
              <a:rPr lang="en-US" dirty="0" smtClean="0">
                <a:cs typeface="+mn-cs"/>
              </a:rPr>
              <a:t>		q </a:t>
            </a:r>
            <a:r>
              <a:rPr lang="en-US" dirty="0">
                <a:cs typeface="+mn-cs"/>
              </a:rPr>
              <a:t>= inoperability vector</a:t>
            </a:r>
          </a:p>
          <a:p>
            <a:pPr marL="0" indent="0" eaLnBrk="1" hangingPunct="1">
              <a:buFontTx/>
              <a:buNone/>
              <a:defRPr/>
            </a:pPr>
            <a:r>
              <a:rPr lang="en-US" dirty="0" smtClean="0">
                <a:cs typeface="+mn-cs"/>
              </a:rPr>
              <a:t>			T</a:t>
            </a:r>
            <a:r>
              <a:rPr lang="en-US" dirty="0">
                <a:cs typeface="+mn-cs"/>
              </a:rPr>
              <a:t>* = multiregional interdependency </a:t>
            </a:r>
            <a:r>
              <a:rPr lang="en-US" dirty="0" smtClean="0">
                <a:cs typeface="+mn-cs"/>
              </a:rPr>
              <a:t>				matrix</a:t>
            </a:r>
            <a:endParaRPr lang="en-US" dirty="0">
              <a:cs typeface="+mn-cs"/>
            </a:endParaRPr>
          </a:p>
          <a:p>
            <a:pPr marL="0" indent="0" eaLnBrk="1" hangingPunct="1">
              <a:buFontTx/>
              <a:buNone/>
              <a:defRPr/>
            </a:pPr>
            <a:r>
              <a:rPr lang="en-US" dirty="0" smtClean="0">
                <a:cs typeface="+mn-cs"/>
              </a:rPr>
              <a:t>			A</a:t>
            </a:r>
            <a:r>
              <a:rPr lang="en-US" dirty="0">
                <a:cs typeface="+mn-cs"/>
              </a:rPr>
              <a:t>* = IIM interdependency matrix</a:t>
            </a:r>
          </a:p>
          <a:p>
            <a:pPr marL="0" indent="0" eaLnBrk="1" hangingPunct="1">
              <a:buFontTx/>
              <a:buNone/>
              <a:defRPr/>
            </a:pPr>
            <a:r>
              <a:rPr lang="en-US" dirty="0" smtClean="0">
                <a:cs typeface="+mn-cs"/>
              </a:rPr>
              <a:t>			f</a:t>
            </a:r>
            <a:r>
              <a:rPr lang="en-US" dirty="0">
                <a:cs typeface="+mn-cs"/>
              </a:rPr>
              <a:t>* = perturbation vector</a:t>
            </a:r>
          </a:p>
          <a:p>
            <a:pPr marL="0" indent="0" eaLnBrk="1" hangingPunct="1">
              <a:buFontTx/>
              <a:buNone/>
              <a:defRPr/>
            </a:pPr>
            <a:endParaRPr lang="en-US" dirty="0">
              <a:cs typeface="+mn-cs"/>
            </a:endParaRPr>
          </a:p>
        </p:txBody>
      </p:sp>
      <p:pic>
        <p:nvPicPr>
          <p:cNvPr id="20483" name="Picture 3"/>
          <p:cNvPicPr>
            <a:picLocks noChangeAspect="1"/>
          </p:cNvPicPr>
          <p:nvPr/>
        </p:nvPicPr>
        <p:blipFill>
          <a:blip r:embed="rId2">
            <a:extLst>
              <a:ext uri="{28A0092B-C50C-407E-A947-70E740481C1C}">
                <a14:useLocalDpi xmlns:a14="http://schemas.microsoft.com/office/drawing/2010/main" val="0"/>
              </a:ext>
            </a:extLst>
          </a:blip>
          <a:srcRect l="38960" r="39317"/>
          <a:stretch>
            <a:fillRect/>
          </a:stretch>
        </p:blipFill>
        <p:spPr bwMode="auto">
          <a:xfrm>
            <a:off x="3108325" y="1919288"/>
            <a:ext cx="3375025"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164557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355734" cy="1600200"/>
          </a:xfrm>
        </p:spPr>
        <p:txBody>
          <a:bodyPr>
            <a:noAutofit/>
          </a:bodyPr>
          <a:lstStyle/>
          <a:p>
            <a:pPr eaLnBrk="1" hangingPunct="1">
              <a:defRPr/>
            </a:pPr>
            <a:r>
              <a:rPr lang="en-US" sz="2800" dirty="0" smtClean="0">
                <a:cs typeface="+mj-cs"/>
              </a:rPr>
              <a:t>Multiregional Inoperability Input-Output Analysis: </a:t>
            </a:r>
            <a:br>
              <a:rPr lang="en-US" sz="2800" dirty="0" smtClean="0">
                <a:cs typeface="+mj-cs"/>
              </a:rPr>
            </a:br>
            <a:r>
              <a:rPr lang="en-US" sz="2800" dirty="0" smtClean="0">
                <a:cs typeface="+mj-cs"/>
              </a:rPr>
              <a:t>The Framework</a:t>
            </a:r>
            <a:endParaRPr lang="en-US" sz="2800" dirty="0">
              <a:cs typeface="+mj-cs"/>
            </a:endParaRPr>
          </a:p>
        </p:txBody>
      </p:sp>
      <p:sp>
        <p:nvSpPr>
          <p:cNvPr id="3" name="Content Placeholder 2"/>
          <p:cNvSpPr>
            <a:spLocks noGrp="1"/>
          </p:cNvSpPr>
          <p:nvPr>
            <p:ph idx="1"/>
          </p:nvPr>
        </p:nvSpPr>
        <p:spPr/>
        <p:txBody>
          <a:bodyPr>
            <a:normAutofit lnSpcReduction="10000"/>
          </a:bodyPr>
          <a:lstStyle/>
          <a:p>
            <a:pPr marL="0" indent="0" eaLnBrk="1" hangingPunct="1">
              <a:buFontTx/>
              <a:buNone/>
              <a:defRPr/>
            </a:pPr>
            <a:endParaRPr lang="en-US" dirty="0" smtClean="0">
              <a:cs typeface="+mn-cs"/>
            </a:endParaRPr>
          </a:p>
          <a:p>
            <a:pPr marL="0" indent="0" eaLnBrk="1" hangingPunct="1">
              <a:buFontTx/>
              <a:buNone/>
              <a:defRPr/>
            </a:pPr>
            <a:endParaRPr lang="en-US" dirty="0" smtClean="0">
              <a:cs typeface="+mn-cs"/>
            </a:endParaRPr>
          </a:p>
          <a:p>
            <a:pPr marL="0" indent="0" eaLnBrk="1" hangingPunct="1">
              <a:buFontTx/>
              <a:buNone/>
              <a:defRPr/>
            </a:pPr>
            <a:endParaRPr lang="en-US" dirty="0" smtClean="0">
              <a:cs typeface="+mn-cs"/>
            </a:endParaRPr>
          </a:p>
          <a:p>
            <a:pPr marL="0" indent="0" eaLnBrk="1" hangingPunct="1">
              <a:buFontTx/>
              <a:buNone/>
              <a:defRPr/>
            </a:pPr>
            <a:endParaRPr lang="en-US" dirty="0" smtClean="0">
              <a:cs typeface="+mn-cs"/>
            </a:endParaRPr>
          </a:p>
          <a:p>
            <a:pPr marL="0" indent="0" eaLnBrk="1" hangingPunct="1">
              <a:buFontTx/>
              <a:buNone/>
              <a:defRPr/>
            </a:pPr>
            <a:r>
              <a:rPr lang="en-US" dirty="0" smtClean="0">
                <a:cs typeface="+mn-cs"/>
              </a:rPr>
              <a:t>where 	</a:t>
            </a:r>
          </a:p>
          <a:p>
            <a:pPr marL="0" indent="0" eaLnBrk="1" hangingPunct="1">
              <a:buFontTx/>
              <a:buNone/>
              <a:defRPr/>
            </a:pPr>
            <a:r>
              <a:rPr lang="en-US" dirty="0" smtClean="0">
                <a:cs typeface="+mn-cs"/>
              </a:rPr>
              <a:t>			= </a:t>
            </a:r>
            <a:r>
              <a:rPr lang="en-US" dirty="0">
                <a:cs typeface="+mn-cs"/>
              </a:rPr>
              <a:t>square matrix with </a:t>
            </a:r>
            <a:r>
              <a:rPr lang="en-US" dirty="0" smtClean="0">
                <a:cs typeface="+mn-cs"/>
              </a:rPr>
              <a:t>diagonal 				elements </a:t>
            </a:r>
            <a:r>
              <a:rPr lang="en-US" dirty="0">
                <a:cs typeface="+mn-cs"/>
              </a:rPr>
              <a:t>of the vector of total </a:t>
            </a:r>
            <a:r>
              <a:rPr lang="en-US" dirty="0" smtClean="0">
                <a:cs typeface="+mn-cs"/>
              </a:rPr>
              <a:t>				production output </a:t>
            </a:r>
            <a:r>
              <a:rPr lang="en-US" dirty="0">
                <a:cs typeface="+mn-cs"/>
              </a:rPr>
              <a:t>of each sector in </a:t>
            </a:r>
            <a:r>
              <a:rPr lang="en-US" dirty="0" smtClean="0">
                <a:cs typeface="+mn-cs"/>
              </a:rPr>
              <a:t>			each region</a:t>
            </a:r>
            <a:endParaRPr lang="en-US" dirty="0">
              <a:cs typeface="+mn-cs"/>
            </a:endParaRPr>
          </a:p>
          <a:p>
            <a:pPr marL="0" indent="0" eaLnBrk="1" hangingPunct="1">
              <a:buFontTx/>
              <a:buNone/>
              <a:defRPr/>
            </a:pPr>
            <a:r>
              <a:rPr lang="en-US" dirty="0" smtClean="0">
                <a:cs typeface="+mn-cs"/>
              </a:rPr>
              <a:t>		       T = </a:t>
            </a:r>
            <a:r>
              <a:rPr lang="en-US" dirty="0">
                <a:cs typeface="+mn-cs"/>
              </a:rPr>
              <a:t>multiregional trade coefficient </a:t>
            </a:r>
            <a:r>
              <a:rPr lang="en-US" dirty="0" smtClean="0">
                <a:cs typeface="+mn-cs"/>
              </a:rPr>
              <a:t>			matrix</a:t>
            </a:r>
            <a:endParaRPr lang="en-US" dirty="0">
              <a:cs typeface="+mn-cs"/>
            </a:endParaRPr>
          </a:p>
          <a:p>
            <a:pPr marL="0" indent="0" eaLnBrk="1" hangingPunct="1">
              <a:buFontTx/>
              <a:buNone/>
              <a:defRPr/>
            </a:pPr>
            <a:endParaRPr lang="en-US" dirty="0">
              <a:cs typeface="+mn-cs"/>
            </a:endParaRPr>
          </a:p>
        </p:txBody>
      </p:sp>
      <p:pic>
        <p:nvPicPr>
          <p:cNvPr id="21506" name="Picture 6"/>
          <p:cNvPicPr>
            <a:picLocks noChangeAspect="1"/>
          </p:cNvPicPr>
          <p:nvPr/>
        </p:nvPicPr>
        <p:blipFill>
          <a:blip r:embed="rId2">
            <a:extLst>
              <a:ext uri="{28A0092B-C50C-407E-A947-70E740481C1C}">
                <a14:useLocalDpi xmlns:a14="http://schemas.microsoft.com/office/drawing/2010/main" val="0"/>
              </a:ext>
            </a:extLst>
          </a:blip>
          <a:srcRect r="98122"/>
          <a:stretch>
            <a:fillRect/>
          </a:stretch>
        </p:blipFill>
        <p:spPr bwMode="auto">
          <a:xfrm>
            <a:off x="2895600" y="3581400"/>
            <a:ext cx="293688"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3"/>
          <p:cNvPicPr>
            <a:picLocks noChangeAspect="1"/>
          </p:cNvPicPr>
          <p:nvPr/>
        </p:nvPicPr>
        <p:blipFill>
          <a:blip r:embed="rId3">
            <a:extLst>
              <a:ext uri="{28A0092B-C50C-407E-A947-70E740481C1C}">
                <a14:useLocalDpi xmlns:a14="http://schemas.microsoft.com/office/drawing/2010/main" val="0"/>
              </a:ext>
            </a:extLst>
          </a:blip>
          <a:srcRect l="38440" r="38943"/>
          <a:stretch>
            <a:fillRect/>
          </a:stretch>
        </p:blipFill>
        <p:spPr bwMode="auto">
          <a:xfrm>
            <a:off x="3027363" y="1919288"/>
            <a:ext cx="3513137"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5"/>
          <p:cNvPicPr>
            <a:picLocks noChangeAspect="1"/>
          </p:cNvPicPr>
          <p:nvPr/>
        </p:nvPicPr>
        <p:blipFill>
          <a:blip r:embed="rId4">
            <a:extLst>
              <a:ext uri="{28A0092B-C50C-407E-A947-70E740481C1C}">
                <a14:useLocalDpi xmlns:a14="http://schemas.microsoft.com/office/drawing/2010/main" val="0"/>
              </a:ext>
            </a:extLst>
          </a:blip>
          <a:srcRect l="42592" r="43250" b="42729"/>
          <a:stretch>
            <a:fillRect/>
          </a:stretch>
        </p:blipFill>
        <p:spPr bwMode="auto">
          <a:xfrm>
            <a:off x="3652838" y="2598738"/>
            <a:ext cx="21780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79522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541596" cy="1600200"/>
          </a:xfrm>
        </p:spPr>
        <p:txBody>
          <a:bodyPr>
            <a:noAutofit/>
          </a:bodyPr>
          <a:lstStyle/>
          <a:p>
            <a:pPr eaLnBrk="1" hangingPunct="1">
              <a:defRPr/>
            </a:pPr>
            <a:r>
              <a:rPr lang="en-US" sz="2800" dirty="0" smtClean="0">
                <a:cs typeface="+mj-cs"/>
              </a:rPr>
              <a:t>Multiregional Inoperability Input-Output Analysis: </a:t>
            </a:r>
            <a:br>
              <a:rPr lang="en-US" sz="2800" dirty="0" smtClean="0">
                <a:cs typeface="+mj-cs"/>
              </a:rPr>
            </a:br>
            <a:r>
              <a:rPr lang="en-US" sz="2800" dirty="0" smtClean="0">
                <a:cs typeface="+mj-cs"/>
              </a:rPr>
              <a:t>The Framework</a:t>
            </a:r>
            <a:endParaRPr lang="en-US" sz="2800" dirty="0">
              <a:cs typeface="+mj-cs"/>
            </a:endParaRPr>
          </a:p>
        </p:txBody>
      </p:sp>
      <p:sp>
        <p:nvSpPr>
          <p:cNvPr id="3" name="Content Placeholder 2"/>
          <p:cNvSpPr>
            <a:spLocks noGrp="1"/>
          </p:cNvSpPr>
          <p:nvPr>
            <p:ph idx="1"/>
          </p:nvPr>
        </p:nvSpPr>
        <p:spPr/>
        <p:txBody>
          <a:bodyPr>
            <a:normAutofit/>
          </a:bodyPr>
          <a:lstStyle/>
          <a:p>
            <a:pPr marL="0" indent="0" eaLnBrk="1" hangingPunct="1">
              <a:buFontTx/>
              <a:buNone/>
              <a:defRPr/>
            </a:pPr>
            <a:endParaRPr lang="en-US" dirty="0" smtClean="0">
              <a:cs typeface="+mn-cs"/>
            </a:endParaRPr>
          </a:p>
          <a:p>
            <a:pPr marL="0" indent="0" eaLnBrk="1" hangingPunct="1">
              <a:buFontTx/>
              <a:buNone/>
              <a:defRPr/>
            </a:pPr>
            <a:endParaRPr lang="en-US" dirty="0" smtClean="0">
              <a:cs typeface="+mn-cs"/>
            </a:endParaRPr>
          </a:p>
          <a:p>
            <a:pPr marL="0" indent="0" eaLnBrk="1" hangingPunct="1">
              <a:buFontTx/>
              <a:buNone/>
              <a:defRPr/>
            </a:pPr>
            <a:endParaRPr lang="en-US" dirty="0" smtClean="0">
              <a:cs typeface="+mn-cs"/>
            </a:endParaRPr>
          </a:p>
          <a:p>
            <a:pPr marL="0" indent="0" eaLnBrk="1" hangingPunct="1">
              <a:buFontTx/>
              <a:buNone/>
              <a:defRPr/>
            </a:pPr>
            <a:r>
              <a:rPr lang="en-US" dirty="0" smtClean="0">
                <a:cs typeface="+mn-cs"/>
              </a:rPr>
              <a:t>where 	</a:t>
            </a:r>
            <a:endParaRPr lang="en-US" dirty="0">
              <a:cs typeface="+mn-cs"/>
            </a:endParaRPr>
          </a:p>
          <a:p>
            <a:pPr marL="0" indent="0" eaLnBrk="1" hangingPunct="1">
              <a:buFontTx/>
              <a:buNone/>
              <a:defRPr/>
            </a:pPr>
            <a:r>
              <a:rPr lang="en-US" dirty="0" smtClean="0">
                <a:cs typeface="+mn-cs"/>
              </a:rPr>
              <a:t>			A </a:t>
            </a:r>
            <a:r>
              <a:rPr lang="en-US" dirty="0">
                <a:cs typeface="+mn-cs"/>
              </a:rPr>
              <a:t>= Leontief technical coefficients </a:t>
            </a:r>
            <a:r>
              <a:rPr lang="en-US" dirty="0" smtClean="0">
                <a:cs typeface="+mn-cs"/>
              </a:rPr>
              <a:t>					matrix </a:t>
            </a:r>
            <a:endParaRPr lang="en-US" dirty="0">
              <a:cs typeface="+mn-cs"/>
            </a:endParaRPr>
          </a:p>
        </p:txBody>
      </p:sp>
      <p:pic>
        <p:nvPicPr>
          <p:cNvPr id="22531" name="Picture 3"/>
          <p:cNvPicPr>
            <a:picLocks noChangeAspect="1"/>
          </p:cNvPicPr>
          <p:nvPr/>
        </p:nvPicPr>
        <p:blipFill>
          <a:blip r:embed="rId2">
            <a:extLst>
              <a:ext uri="{28A0092B-C50C-407E-A947-70E740481C1C}">
                <a14:useLocalDpi xmlns:a14="http://schemas.microsoft.com/office/drawing/2010/main" val="0"/>
              </a:ext>
            </a:extLst>
          </a:blip>
          <a:srcRect l="38440" r="38943"/>
          <a:stretch>
            <a:fillRect/>
          </a:stretch>
        </p:blipFill>
        <p:spPr bwMode="auto">
          <a:xfrm>
            <a:off x="3027363" y="1919288"/>
            <a:ext cx="3513137"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2" name="Picture 4"/>
          <p:cNvPicPr>
            <a:picLocks noChangeAspect="1"/>
          </p:cNvPicPr>
          <p:nvPr/>
        </p:nvPicPr>
        <p:blipFill>
          <a:blip r:embed="rId3">
            <a:extLst>
              <a:ext uri="{28A0092B-C50C-407E-A947-70E740481C1C}">
                <a14:useLocalDpi xmlns:a14="http://schemas.microsoft.com/office/drawing/2010/main" val="0"/>
              </a:ext>
            </a:extLst>
          </a:blip>
          <a:srcRect l="42978" r="43097" b="35068"/>
          <a:stretch>
            <a:fillRect/>
          </a:stretch>
        </p:blipFill>
        <p:spPr bwMode="auto">
          <a:xfrm>
            <a:off x="3635375" y="2547938"/>
            <a:ext cx="2192338"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428004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0"/>
            <a:ext cx="8371223" cy="1600200"/>
          </a:xfrm>
        </p:spPr>
        <p:txBody>
          <a:bodyPr>
            <a:noAutofit/>
          </a:bodyPr>
          <a:lstStyle/>
          <a:p>
            <a:pPr eaLnBrk="1" hangingPunct="1">
              <a:defRPr/>
            </a:pPr>
            <a:r>
              <a:rPr lang="en-US" sz="2800" dirty="0" smtClean="0">
                <a:cs typeface="+mj-cs"/>
              </a:rPr>
              <a:t>Multiregional Inoperability Input-Output Analysis: </a:t>
            </a:r>
            <a:br>
              <a:rPr lang="en-US" sz="2800" dirty="0" smtClean="0">
                <a:cs typeface="+mj-cs"/>
              </a:rPr>
            </a:br>
            <a:r>
              <a:rPr lang="en-US" sz="2800" dirty="0" smtClean="0">
                <a:cs typeface="+mj-cs"/>
              </a:rPr>
              <a:t>The Framework</a:t>
            </a:r>
            <a:endParaRPr lang="en-US" sz="2800" dirty="0">
              <a:cs typeface="+mj-cs"/>
            </a:endParaRPr>
          </a:p>
        </p:txBody>
      </p:sp>
      <p:sp>
        <p:nvSpPr>
          <p:cNvPr id="3" name="Content Placeholder 2"/>
          <p:cNvSpPr>
            <a:spLocks noGrp="1"/>
          </p:cNvSpPr>
          <p:nvPr>
            <p:ph idx="1"/>
          </p:nvPr>
        </p:nvSpPr>
        <p:spPr/>
        <p:txBody>
          <a:bodyPr>
            <a:normAutofit/>
          </a:bodyPr>
          <a:lstStyle/>
          <a:p>
            <a:pPr marL="0" indent="0" eaLnBrk="1" hangingPunct="1">
              <a:buFontTx/>
              <a:buNone/>
              <a:defRPr/>
            </a:pPr>
            <a:endParaRPr lang="en-US" dirty="0" smtClean="0">
              <a:cs typeface="+mn-cs"/>
            </a:endParaRPr>
          </a:p>
          <a:p>
            <a:pPr marL="0" indent="0" eaLnBrk="1" hangingPunct="1">
              <a:buFontTx/>
              <a:buNone/>
              <a:defRPr/>
            </a:pPr>
            <a:endParaRPr lang="en-US" dirty="0" smtClean="0">
              <a:cs typeface="+mn-cs"/>
            </a:endParaRPr>
          </a:p>
          <a:p>
            <a:pPr marL="0" indent="0" eaLnBrk="1" hangingPunct="1">
              <a:buFontTx/>
              <a:buNone/>
              <a:defRPr/>
            </a:pPr>
            <a:endParaRPr lang="en-US" dirty="0" smtClean="0">
              <a:cs typeface="+mn-cs"/>
            </a:endParaRPr>
          </a:p>
          <a:p>
            <a:pPr marL="0" indent="0" eaLnBrk="1" hangingPunct="1">
              <a:buFontTx/>
              <a:buNone/>
              <a:defRPr/>
            </a:pPr>
            <a:r>
              <a:rPr lang="en-US" dirty="0" smtClean="0">
                <a:cs typeface="+mn-cs"/>
              </a:rPr>
              <a:t>where 	</a:t>
            </a:r>
            <a:endParaRPr lang="en-US" dirty="0">
              <a:cs typeface="+mn-cs"/>
            </a:endParaRPr>
          </a:p>
          <a:p>
            <a:pPr marL="0" indent="0" eaLnBrk="1" hangingPunct="1">
              <a:buFontTx/>
              <a:buNone/>
              <a:defRPr/>
            </a:pPr>
            <a:r>
              <a:rPr lang="en-US" dirty="0">
                <a:cs typeface="+mn-cs"/>
              </a:rPr>
              <a:t>	</a:t>
            </a:r>
            <a:r>
              <a:rPr lang="en-US" dirty="0" smtClean="0">
                <a:cs typeface="+mn-cs"/>
              </a:rPr>
              <a:t>		f </a:t>
            </a:r>
            <a:r>
              <a:rPr lang="en-US" dirty="0">
                <a:cs typeface="+mn-cs"/>
              </a:rPr>
              <a:t>= vector of final demand</a:t>
            </a:r>
          </a:p>
          <a:p>
            <a:pPr marL="0" indent="0" eaLnBrk="1" hangingPunct="1">
              <a:buFontTx/>
              <a:buNone/>
              <a:defRPr/>
            </a:pPr>
            <a:r>
              <a:rPr lang="en-US" dirty="0" smtClean="0">
                <a:cs typeface="+mn-cs"/>
              </a:rPr>
              <a:t>			</a:t>
            </a:r>
            <a:r>
              <a:rPr lang="en-US" i="1" dirty="0">
                <a:cs typeface="+mn-cs"/>
              </a:rPr>
              <a:t> </a:t>
            </a:r>
            <a:r>
              <a:rPr lang="en-US" i="1" dirty="0" smtClean="0">
                <a:cs typeface="+mn-cs"/>
              </a:rPr>
              <a:t> </a:t>
            </a:r>
            <a:r>
              <a:rPr lang="en-US" dirty="0" smtClean="0">
                <a:cs typeface="+mn-cs"/>
              </a:rPr>
              <a:t> </a:t>
            </a:r>
            <a:r>
              <a:rPr lang="en-US" dirty="0">
                <a:cs typeface="+mn-cs"/>
              </a:rPr>
              <a:t>= post-disaster level of final </a:t>
            </a:r>
            <a:r>
              <a:rPr lang="en-US" dirty="0" smtClean="0">
                <a:cs typeface="+mn-cs"/>
              </a:rPr>
              <a:t>				demand</a:t>
            </a:r>
            <a:endParaRPr lang="en-US" dirty="0">
              <a:cs typeface="+mn-cs"/>
            </a:endParaRPr>
          </a:p>
          <a:p>
            <a:pPr marL="0" indent="0" eaLnBrk="1" hangingPunct="1">
              <a:buFontTx/>
              <a:buNone/>
              <a:defRPr/>
            </a:pPr>
            <a:endParaRPr lang="en-US" dirty="0">
              <a:cs typeface="+mn-cs"/>
            </a:endParaRPr>
          </a:p>
        </p:txBody>
      </p:sp>
      <p:pic>
        <p:nvPicPr>
          <p:cNvPr id="23555" name="Picture 3"/>
          <p:cNvPicPr>
            <a:picLocks noChangeAspect="1"/>
          </p:cNvPicPr>
          <p:nvPr/>
        </p:nvPicPr>
        <p:blipFill>
          <a:blip r:embed="rId2">
            <a:extLst>
              <a:ext uri="{28A0092B-C50C-407E-A947-70E740481C1C}">
                <a14:useLocalDpi xmlns:a14="http://schemas.microsoft.com/office/drawing/2010/main" val="0"/>
              </a:ext>
            </a:extLst>
          </a:blip>
          <a:srcRect l="38440" r="38943"/>
          <a:stretch>
            <a:fillRect/>
          </a:stretch>
        </p:blipFill>
        <p:spPr bwMode="auto">
          <a:xfrm>
            <a:off x="3027363" y="1919288"/>
            <a:ext cx="3513137"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6" name="Picture 5"/>
          <p:cNvPicPr>
            <a:picLocks noChangeAspect="1"/>
          </p:cNvPicPr>
          <p:nvPr/>
        </p:nvPicPr>
        <p:blipFill>
          <a:blip r:embed="rId3">
            <a:extLst>
              <a:ext uri="{28A0092B-C50C-407E-A947-70E740481C1C}">
                <a14:useLocalDpi xmlns:a14="http://schemas.microsoft.com/office/drawing/2010/main" val="0"/>
              </a:ext>
            </a:extLst>
          </a:blip>
          <a:srcRect l="40536" r="40656" b="30455"/>
          <a:stretch>
            <a:fillRect/>
          </a:stretch>
        </p:blipFill>
        <p:spPr bwMode="auto">
          <a:xfrm>
            <a:off x="3514725" y="2633663"/>
            <a:ext cx="2190750"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6"/>
          <p:cNvPicPr>
            <a:picLocks noChangeAspect="1"/>
          </p:cNvPicPr>
          <p:nvPr/>
        </p:nvPicPr>
        <p:blipFill>
          <a:blip r:embed="rId4">
            <a:extLst>
              <a:ext uri="{28A0092B-C50C-407E-A947-70E740481C1C}">
                <a14:useLocalDpi xmlns:a14="http://schemas.microsoft.com/office/drawing/2010/main" val="0"/>
              </a:ext>
            </a:extLst>
          </a:blip>
          <a:srcRect r="98102"/>
          <a:stretch>
            <a:fillRect/>
          </a:stretch>
        </p:blipFill>
        <p:spPr bwMode="auto">
          <a:xfrm>
            <a:off x="3276579" y="3838576"/>
            <a:ext cx="219096" cy="374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74586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cs typeface="+mj-cs"/>
              </a:rPr>
              <a:t>Methodology</a:t>
            </a:r>
            <a:endParaRPr lang="en-US" dirty="0">
              <a:cs typeface="+mj-cs"/>
            </a:endParaRPr>
          </a:p>
        </p:txBody>
      </p:sp>
      <p:sp>
        <p:nvSpPr>
          <p:cNvPr id="3" name="Content Placeholder 2"/>
          <p:cNvSpPr>
            <a:spLocks noGrp="1"/>
          </p:cNvSpPr>
          <p:nvPr>
            <p:ph idx="1"/>
          </p:nvPr>
        </p:nvSpPr>
        <p:spPr/>
        <p:txBody>
          <a:bodyPr>
            <a:normAutofit/>
          </a:bodyPr>
          <a:lstStyle/>
          <a:p>
            <a:pPr eaLnBrk="1" hangingPunct="1">
              <a:defRPr/>
            </a:pPr>
            <a:r>
              <a:rPr lang="en-US" dirty="0">
                <a:cs typeface="+mn-cs"/>
              </a:rPr>
              <a:t>Estimation of 12x12 Regional Input-Output Tables</a:t>
            </a:r>
          </a:p>
          <a:p>
            <a:pPr eaLnBrk="1" hangingPunct="1">
              <a:defRPr/>
            </a:pPr>
            <a:r>
              <a:rPr lang="en-US" dirty="0">
                <a:cs typeface="+mn-cs"/>
              </a:rPr>
              <a:t>Estimation of trade coefficients utilizing </a:t>
            </a:r>
            <a:r>
              <a:rPr lang="en-US" dirty="0" smtClean="0">
                <a:cs typeface="+mn-cs"/>
              </a:rPr>
              <a:t>the </a:t>
            </a:r>
            <a:r>
              <a:rPr lang="en-US" dirty="0" smtClean="0"/>
              <a:t>Basic </a:t>
            </a:r>
            <a:r>
              <a:rPr lang="en-US" dirty="0" smtClean="0">
                <a:cs typeface="+mn-cs"/>
              </a:rPr>
              <a:t>Gravity </a:t>
            </a:r>
            <a:r>
              <a:rPr lang="en-US" dirty="0">
                <a:cs typeface="+mn-cs"/>
              </a:rPr>
              <a:t>Model</a:t>
            </a:r>
          </a:p>
          <a:p>
            <a:pPr eaLnBrk="1" hangingPunct="1">
              <a:defRPr/>
            </a:pPr>
            <a:r>
              <a:rPr lang="en-US" dirty="0">
                <a:cs typeface="+mn-cs"/>
              </a:rPr>
              <a:t>Construction of the Multiregional Inoperability Input-Output Tables</a:t>
            </a:r>
          </a:p>
          <a:p>
            <a:pPr eaLnBrk="1" hangingPunct="1">
              <a:defRPr/>
            </a:pPr>
            <a:r>
              <a:rPr lang="en-US" dirty="0">
                <a:cs typeface="+mn-cs"/>
              </a:rPr>
              <a:t>Computation of Sector Inoperability and Economic Losses  at the regional </a:t>
            </a:r>
            <a:r>
              <a:rPr lang="en-US" dirty="0" smtClean="0">
                <a:cs typeface="+mn-cs"/>
              </a:rPr>
              <a:t>level</a:t>
            </a:r>
            <a:endParaRPr lang="en-US" dirty="0">
              <a:cs typeface="+mn-cs"/>
            </a:endParaRPr>
          </a:p>
        </p:txBody>
      </p:sp>
    </p:spTree>
    <p:extLst>
      <p:ext uri="{BB962C8B-B14F-4D97-AF65-F5344CB8AC3E}">
        <p14:creationId xmlns:p14="http://schemas.microsoft.com/office/powerpoint/2010/main" val="5255555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533400"/>
          </a:xfrm>
        </p:spPr>
        <p:txBody>
          <a:bodyPr>
            <a:noAutofit/>
          </a:bodyPr>
          <a:lstStyle/>
          <a:p>
            <a:pPr eaLnBrk="1" hangingPunct="1">
              <a:defRPr/>
            </a:pPr>
            <a:r>
              <a:rPr lang="en-US" sz="2800" dirty="0">
                <a:cs typeface="+mj-cs"/>
              </a:rPr>
              <a:t>Data from the 2000 Philippine Input-Output </a:t>
            </a:r>
            <a:r>
              <a:rPr lang="en-US" sz="2800" dirty="0" smtClean="0">
                <a:cs typeface="+mj-cs"/>
              </a:rPr>
              <a:t>Table</a:t>
            </a:r>
            <a:endParaRPr lang="en-US" sz="2800" dirty="0">
              <a:cs typeface="+mj-cs"/>
            </a:endParaRPr>
          </a:p>
        </p:txBody>
      </p:sp>
      <p:sp>
        <p:nvSpPr>
          <p:cNvPr id="3" name="Content Placeholder 2"/>
          <p:cNvSpPr>
            <a:spLocks noGrp="1"/>
          </p:cNvSpPr>
          <p:nvPr>
            <p:ph idx="1"/>
          </p:nvPr>
        </p:nvSpPr>
        <p:spPr/>
        <p:txBody>
          <a:bodyPr>
            <a:normAutofit/>
          </a:bodyPr>
          <a:lstStyle/>
          <a:p>
            <a:pPr marL="0" indent="0" eaLnBrk="1" hangingPunct="1">
              <a:buFontTx/>
              <a:buNone/>
              <a:defRPr/>
            </a:pPr>
            <a:endParaRPr lang="en-US" dirty="0" smtClean="0">
              <a:cs typeface="+mn-cs"/>
            </a:endParaRPr>
          </a:p>
          <a:p>
            <a:pPr marL="0" indent="0" eaLnBrk="1" hangingPunct="1">
              <a:buFontTx/>
              <a:buNone/>
              <a:defRPr/>
            </a:pPr>
            <a:endParaRPr lang="en-US" dirty="0">
              <a:cs typeface="+mn-cs"/>
            </a:endParaRPr>
          </a:p>
          <a:p>
            <a:pPr marL="0" indent="0" eaLnBrk="1" hangingPunct="1">
              <a:buFontTx/>
              <a:buNone/>
              <a:defRPr/>
            </a:pPr>
            <a:endParaRPr lang="en-US" dirty="0" smtClean="0">
              <a:cs typeface="+mn-cs"/>
            </a:endParaRPr>
          </a:p>
          <a:p>
            <a:pPr marL="0" indent="0" eaLnBrk="1" hangingPunct="1">
              <a:buFontTx/>
              <a:buNone/>
              <a:defRPr/>
            </a:pPr>
            <a:endParaRPr lang="en-US" dirty="0">
              <a:cs typeface="+mn-cs"/>
            </a:endParaRPr>
          </a:p>
          <a:p>
            <a:pPr marL="0" indent="0" eaLnBrk="1" hangingPunct="1">
              <a:buFontTx/>
              <a:buNone/>
              <a:defRPr/>
            </a:pPr>
            <a:endParaRPr lang="en-US" dirty="0" smtClean="0">
              <a:cs typeface="+mn-cs"/>
            </a:endParaRPr>
          </a:p>
          <a:p>
            <a:pPr marL="0" indent="0" eaLnBrk="1" hangingPunct="1">
              <a:buFontTx/>
              <a:buNone/>
              <a:defRPr/>
            </a:pPr>
            <a:endParaRPr lang="en-US" dirty="0">
              <a:cs typeface="+mn-cs"/>
            </a:endParaRPr>
          </a:p>
          <a:p>
            <a:pPr marL="0" indent="0" eaLnBrk="1" hangingPunct="1">
              <a:buFontTx/>
              <a:buNone/>
              <a:defRPr/>
            </a:pPr>
            <a:endParaRPr lang="en-US" dirty="0" smtClean="0">
              <a:cs typeface="+mn-cs"/>
            </a:endParaRPr>
          </a:p>
          <a:p>
            <a:pPr marL="0" indent="0" algn="r" eaLnBrk="1" hangingPunct="1">
              <a:buFontTx/>
              <a:buNone/>
              <a:defRPr/>
            </a:pPr>
            <a:r>
              <a:rPr lang="en-US" sz="1400" dirty="0" smtClean="0">
                <a:cs typeface="+mn-cs"/>
              </a:rPr>
              <a:t>National </a:t>
            </a:r>
            <a:r>
              <a:rPr lang="en-US" sz="1400" dirty="0">
                <a:cs typeface="+mn-cs"/>
              </a:rPr>
              <a:t>Statistical Coordination Board, 2005</a:t>
            </a:r>
          </a:p>
          <a:p>
            <a:pPr marL="0" indent="0" eaLnBrk="1" hangingPunct="1">
              <a:buFontTx/>
              <a:buNone/>
              <a:defRPr/>
            </a:pPr>
            <a:endParaRPr lang="en-US" dirty="0">
              <a:cs typeface="+mn-cs"/>
            </a:endParaRPr>
          </a:p>
        </p:txBody>
      </p:sp>
      <p:graphicFrame>
        <p:nvGraphicFramePr>
          <p:cNvPr id="25603" name="Object 8"/>
          <p:cNvGraphicFramePr>
            <a:graphicFrameLocks noChangeAspect="1"/>
          </p:cNvGraphicFramePr>
          <p:nvPr/>
        </p:nvGraphicFramePr>
        <p:xfrm>
          <a:off x="431800" y="2047875"/>
          <a:ext cx="8255000" cy="3263900"/>
        </p:xfrm>
        <a:graphic>
          <a:graphicData uri="http://schemas.openxmlformats.org/presentationml/2006/ole">
            <mc:AlternateContent xmlns:mc="http://schemas.openxmlformats.org/markup-compatibility/2006">
              <mc:Choice xmlns:v="urn:schemas-microsoft-com:vml" Requires="v">
                <p:oleObj spid="_x0000_s12295" name="Document" r:id="rId3" imgW="8254696" imgH="3263780" progId="Word.Document.12">
                  <p:embed/>
                </p:oleObj>
              </mc:Choice>
              <mc:Fallback>
                <p:oleObj name="Document" r:id="rId3" imgW="8254696" imgH="3263780" progId="Word.Document.12">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1800" y="2047875"/>
                        <a:ext cx="8255000" cy="326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0041719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cs typeface="+mj-cs"/>
              </a:rPr>
              <a:t>Case Study Scenario</a:t>
            </a:r>
            <a:endParaRPr lang="en-US" dirty="0">
              <a:cs typeface="+mj-cs"/>
            </a:endParaRPr>
          </a:p>
        </p:txBody>
      </p:sp>
      <p:sp>
        <p:nvSpPr>
          <p:cNvPr id="3" name="Content Placeholder 2"/>
          <p:cNvSpPr>
            <a:spLocks noGrp="1"/>
          </p:cNvSpPr>
          <p:nvPr>
            <p:ph idx="1"/>
          </p:nvPr>
        </p:nvSpPr>
        <p:spPr/>
        <p:txBody>
          <a:bodyPr/>
          <a:lstStyle/>
          <a:p>
            <a:pPr marL="0" indent="0" eaLnBrk="1" hangingPunct="1">
              <a:buFontTx/>
              <a:buNone/>
              <a:defRPr/>
            </a:pPr>
            <a:r>
              <a:rPr lang="en-US" dirty="0">
                <a:cs typeface="+mn-cs"/>
              </a:rPr>
              <a:t>10% Inoperability in the Electricity Sector in Region XII: </a:t>
            </a:r>
            <a:r>
              <a:rPr lang="en-US" dirty="0" smtClean="0">
                <a:cs typeface="+mn-cs"/>
              </a:rPr>
              <a:t>SOCCSKSARGEN </a:t>
            </a:r>
            <a:endParaRPr lang="en-US" dirty="0">
              <a:cs typeface="+mn-cs"/>
            </a:endParaRPr>
          </a:p>
        </p:txBody>
      </p:sp>
    </p:spTree>
    <p:extLst>
      <p:ext uri="{BB962C8B-B14F-4D97-AF65-F5344CB8AC3E}">
        <p14:creationId xmlns:p14="http://schemas.microsoft.com/office/powerpoint/2010/main" val="4595228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19200"/>
          </a:xfrm>
        </p:spPr>
        <p:txBody>
          <a:bodyPr>
            <a:normAutofit fontScale="90000"/>
          </a:bodyPr>
          <a:lstStyle/>
          <a:p>
            <a:pPr eaLnBrk="1" hangingPunct="1">
              <a:defRPr/>
            </a:pPr>
            <a:r>
              <a:rPr lang="en-US" sz="4800" dirty="0" smtClean="0">
                <a:cs typeface="+mj-cs"/>
              </a:rPr>
              <a:t>Case Study Simulation Results</a:t>
            </a:r>
            <a:endParaRPr lang="en-US" sz="4800" dirty="0">
              <a:cs typeface="+mj-cs"/>
            </a:endParaRPr>
          </a:p>
        </p:txBody>
      </p:sp>
      <p:pic>
        <p:nvPicPr>
          <p:cNvPr id="8" name="Content Placeholder 7" descr="1.png"/>
          <p:cNvPicPr>
            <a:picLocks noGrp="1" noChangeAspect="1"/>
          </p:cNvPicPr>
          <p:nvPr>
            <p:ph idx="1"/>
          </p:nvPr>
        </p:nvPicPr>
        <p:blipFill>
          <a:blip r:embed="rId2">
            <a:extLst>
              <a:ext uri="{28A0092B-C50C-407E-A947-70E740481C1C}">
                <a14:useLocalDpi xmlns:a14="http://schemas.microsoft.com/office/drawing/2010/main" val="0"/>
              </a:ext>
            </a:extLst>
          </a:blip>
          <a:srcRect l="-14921" r="-14921"/>
          <a:stretch>
            <a:fillRect/>
          </a:stretch>
        </p:blipFill>
        <p:spPr>
          <a:xfrm>
            <a:off x="457200" y="1219200"/>
            <a:ext cx="8229600" cy="4525963"/>
          </a:xfrm>
        </p:spPr>
      </p:pic>
      <p:sp>
        <p:nvSpPr>
          <p:cNvPr id="27650" name="Rectangle 4"/>
          <p:cNvSpPr>
            <a:spLocks noChangeArrowheads="1"/>
          </p:cNvSpPr>
          <p:nvPr/>
        </p:nvSpPr>
        <p:spPr bwMode="auto">
          <a:xfrm>
            <a:off x="230188" y="5722938"/>
            <a:ext cx="87090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t>Figure 1. Multiregional Inoperability Input-Output Results for an initial 10% inoperability in the electricity sector of Region XII: SOCCSKSARGEN </a:t>
            </a:r>
          </a:p>
        </p:txBody>
      </p:sp>
    </p:spTree>
    <p:extLst>
      <p:ext uri="{BB962C8B-B14F-4D97-AF65-F5344CB8AC3E}">
        <p14:creationId xmlns:p14="http://schemas.microsoft.com/office/powerpoint/2010/main" val="12812014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5874"/>
            <a:ext cx="8229600" cy="1033325"/>
          </a:xfrm>
        </p:spPr>
        <p:txBody>
          <a:bodyPr>
            <a:noAutofit/>
          </a:bodyPr>
          <a:lstStyle/>
          <a:p>
            <a:pPr eaLnBrk="1" hangingPunct="1">
              <a:defRPr/>
            </a:pPr>
            <a:r>
              <a:rPr lang="en-US" sz="4400" dirty="0" smtClean="0">
                <a:cs typeface="+mj-cs"/>
              </a:rPr>
              <a:t>Case Study Simulation Results</a:t>
            </a:r>
            <a:endParaRPr lang="en-US" sz="4400" dirty="0">
              <a:cs typeface="+mj-cs"/>
            </a:endParaRPr>
          </a:p>
        </p:txBody>
      </p:sp>
      <p:pic>
        <p:nvPicPr>
          <p:cNvPr id="4" name="Content Placeholder 3" descr="2a.png"/>
          <p:cNvPicPr>
            <a:picLocks noGrp="1" noChangeAspect="1"/>
          </p:cNvPicPr>
          <p:nvPr>
            <p:ph idx="1"/>
          </p:nvPr>
        </p:nvPicPr>
        <p:blipFill>
          <a:blip r:embed="rId2">
            <a:extLst>
              <a:ext uri="{28A0092B-C50C-407E-A947-70E740481C1C}">
                <a14:useLocalDpi xmlns:a14="http://schemas.microsoft.com/office/drawing/2010/main" val="0"/>
              </a:ext>
            </a:extLst>
          </a:blip>
          <a:srcRect l="-15023" r="-15023"/>
          <a:stretch>
            <a:fillRect/>
          </a:stretch>
        </p:blipFill>
        <p:spPr>
          <a:xfrm>
            <a:off x="457200" y="1219200"/>
            <a:ext cx="8229600" cy="4525963"/>
          </a:xfrm>
        </p:spPr>
      </p:pic>
      <p:sp>
        <p:nvSpPr>
          <p:cNvPr id="28674" name="Rectangle 4"/>
          <p:cNvSpPr>
            <a:spLocks noChangeArrowheads="1"/>
          </p:cNvSpPr>
          <p:nvPr/>
        </p:nvSpPr>
        <p:spPr bwMode="auto">
          <a:xfrm>
            <a:off x="230188" y="5722938"/>
            <a:ext cx="87090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t>Figure 2a. Economic Losses per Industry due to an initial inoperability of 10% to the electricity sector of Region XII: SOCCSKSARGEN </a:t>
            </a:r>
          </a:p>
        </p:txBody>
      </p:sp>
    </p:spTree>
    <p:extLst>
      <p:ext uri="{BB962C8B-B14F-4D97-AF65-F5344CB8AC3E}">
        <p14:creationId xmlns:p14="http://schemas.microsoft.com/office/powerpoint/2010/main" val="18948628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19200"/>
          </a:xfrm>
        </p:spPr>
        <p:txBody>
          <a:bodyPr>
            <a:noAutofit/>
          </a:bodyPr>
          <a:lstStyle/>
          <a:p>
            <a:pPr eaLnBrk="1" hangingPunct="1">
              <a:defRPr/>
            </a:pPr>
            <a:r>
              <a:rPr lang="en-US" sz="4400" dirty="0" smtClean="0">
                <a:cs typeface="+mj-cs"/>
              </a:rPr>
              <a:t>Case Study Simulation Results</a:t>
            </a:r>
            <a:endParaRPr lang="en-US" sz="4400" dirty="0">
              <a:cs typeface="+mj-cs"/>
            </a:endParaRPr>
          </a:p>
        </p:txBody>
      </p:sp>
      <p:pic>
        <p:nvPicPr>
          <p:cNvPr id="4" name="Content Placeholder 3" descr="2b.png"/>
          <p:cNvPicPr>
            <a:picLocks noGrp="1" noChangeAspect="1"/>
          </p:cNvPicPr>
          <p:nvPr>
            <p:ph idx="1"/>
          </p:nvPr>
        </p:nvPicPr>
        <p:blipFill>
          <a:blip r:embed="rId2">
            <a:extLst>
              <a:ext uri="{28A0092B-C50C-407E-A947-70E740481C1C}">
                <a14:useLocalDpi xmlns:a14="http://schemas.microsoft.com/office/drawing/2010/main" val="0"/>
              </a:ext>
            </a:extLst>
          </a:blip>
          <a:srcRect l="-14965" r="-14965"/>
          <a:stretch>
            <a:fillRect/>
          </a:stretch>
        </p:blipFill>
        <p:spPr>
          <a:xfrm>
            <a:off x="457200" y="1219200"/>
            <a:ext cx="8229600" cy="4525963"/>
          </a:xfrm>
        </p:spPr>
      </p:pic>
      <p:sp>
        <p:nvSpPr>
          <p:cNvPr id="29698" name="Rectangle 4"/>
          <p:cNvSpPr>
            <a:spLocks noChangeArrowheads="1"/>
          </p:cNvSpPr>
          <p:nvPr/>
        </p:nvSpPr>
        <p:spPr bwMode="auto">
          <a:xfrm>
            <a:off x="230188" y="5722938"/>
            <a:ext cx="87090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t>Figure 2b. Economic Losses per Region due to an initial inoperability of 10% to the electricity sector of Region XII: SOCCSKSARGEN </a:t>
            </a:r>
          </a:p>
        </p:txBody>
      </p:sp>
    </p:spTree>
    <p:extLst>
      <p:ext uri="{BB962C8B-B14F-4D97-AF65-F5344CB8AC3E}">
        <p14:creationId xmlns:p14="http://schemas.microsoft.com/office/powerpoint/2010/main" val="2523609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eaLnBrk="1" hangingPunct="1">
              <a:defRPr/>
            </a:pPr>
            <a:r>
              <a:rPr lang="en-US" sz="2800" dirty="0" smtClean="0">
                <a:cs typeface="+mj-cs"/>
              </a:rPr>
              <a:t>Case Study Simulation Results: Sensitivity Analysis</a:t>
            </a:r>
            <a:endParaRPr lang="en-US" sz="2800" dirty="0">
              <a:cs typeface="+mj-cs"/>
            </a:endParaRPr>
          </a:p>
        </p:txBody>
      </p:sp>
      <p:sp>
        <p:nvSpPr>
          <p:cNvPr id="3" name="Content Placeholder 2"/>
          <p:cNvSpPr>
            <a:spLocks noGrp="1"/>
          </p:cNvSpPr>
          <p:nvPr>
            <p:ph idx="1"/>
          </p:nvPr>
        </p:nvSpPr>
        <p:spPr/>
        <p:txBody>
          <a:bodyPr/>
          <a:lstStyle/>
          <a:p>
            <a:pPr eaLnBrk="1" hangingPunct="1">
              <a:defRPr/>
            </a:pPr>
            <a:r>
              <a:rPr lang="en-US" dirty="0" smtClean="0">
                <a:cs typeface="+mn-cs"/>
              </a:rPr>
              <a:t>In order to illustrate sensitivity to changes, inoperability values are generated for scenarios where initial inoperability of 5% and 15% for the electricity sector of Region XII are considered.</a:t>
            </a:r>
          </a:p>
          <a:p>
            <a:pPr eaLnBrk="1" hangingPunct="1">
              <a:defRPr/>
            </a:pPr>
            <a:r>
              <a:rPr lang="en-US" dirty="0" smtClean="0">
                <a:cs typeface="+mn-cs"/>
              </a:rPr>
              <a:t>To assess the Mindanao power crisis, the analysis is limited to regions of Mindanao namely Regions IX to XIII and ARMM.</a:t>
            </a:r>
          </a:p>
          <a:p>
            <a:pPr eaLnBrk="1" hangingPunct="1">
              <a:defRPr/>
            </a:pPr>
            <a:endParaRPr lang="en-US" dirty="0">
              <a:cs typeface="+mn-cs"/>
            </a:endParaRPr>
          </a:p>
        </p:txBody>
      </p:sp>
    </p:spTree>
    <p:extLst>
      <p:ext uri="{BB962C8B-B14F-4D97-AF65-F5344CB8AC3E}">
        <p14:creationId xmlns:p14="http://schemas.microsoft.com/office/powerpoint/2010/main" val="32360166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eaLnBrk="1" hangingPunct="1">
              <a:defRPr/>
            </a:pPr>
            <a:r>
              <a:rPr lang="en-US" sz="2800" dirty="0" smtClean="0">
                <a:cs typeface="+mj-cs"/>
              </a:rPr>
              <a:t>Case Study Simulation Results: Sensitivity Analysis</a:t>
            </a:r>
            <a:endParaRPr lang="en-US" sz="2800" dirty="0">
              <a:cs typeface="+mj-cs"/>
            </a:endParaRPr>
          </a:p>
        </p:txBody>
      </p:sp>
      <p:pic>
        <p:nvPicPr>
          <p:cNvPr id="6" name="Content Placeholder 5" descr="3a.png"/>
          <p:cNvPicPr>
            <a:picLocks noGrp="1" noChangeAspect="1"/>
          </p:cNvPicPr>
          <p:nvPr>
            <p:ph idx="1"/>
          </p:nvPr>
        </p:nvPicPr>
        <p:blipFill>
          <a:blip r:embed="rId2">
            <a:extLst>
              <a:ext uri="{28A0092B-C50C-407E-A947-70E740481C1C}">
                <a14:useLocalDpi xmlns:a14="http://schemas.microsoft.com/office/drawing/2010/main" val="0"/>
              </a:ext>
            </a:extLst>
          </a:blip>
          <a:srcRect l="-14961" r="-14961"/>
          <a:stretch>
            <a:fillRect/>
          </a:stretch>
        </p:blipFill>
        <p:spPr>
          <a:xfrm>
            <a:off x="457200" y="1219200"/>
            <a:ext cx="8229600" cy="4525963"/>
          </a:xfrm>
        </p:spPr>
      </p:pic>
      <p:sp>
        <p:nvSpPr>
          <p:cNvPr id="31746" name="Rectangle 4"/>
          <p:cNvSpPr>
            <a:spLocks noChangeArrowheads="1"/>
          </p:cNvSpPr>
          <p:nvPr/>
        </p:nvSpPr>
        <p:spPr bwMode="auto">
          <a:xfrm>
            <a:off x="230188" y="5722938"/>
            <a:ext cx="87090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t>Figure 3a. Sensitivity analysis for Inoperability in Region IX given inoperability in the electricity sector in Region XII</a:t>
            </a:r>
          </a:p>
        </p:txBody>
      </p:sp>
    </p:spTree>
    <p:extLst>
      <p:ext uri="{BB962C8B-B14F-4D97-AF65-F5344CB8AC3E}">
        <p14:creationId xmlns:p14="http://schemas.microsoft.com/office/powerpoint/2010/main" val="4080266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eaLnBrk="1" hangingPunct="1">
              <a:defRPr/>
            </a:pPr>
            <a:r>
              <a:rPr lang="en-US" sz="2800" dirty="0" smtClean="0">
                <a:cs typeface="+mj-cs"/>
              </a:rPr>
              <a:t>Case Study Simulation Results: Sensitivity Analysis</a:t>
            </a:r>
            <a:endParaRPr lang="en-US" sz="2800" dirty="0">
              <a:cs typeface="+mj-cs"/>
            </a:endParaRPr>
          </a:p>
        </p:txBody>
      </p:sp>
      <p:pic>
        <p:nvPicPr>
          <p:cNvPr id="4" name="Content Placeholder 3" descr="3b.png"/>
          <p:cNvPicPr>
            <a:picLocks noGrp="1" noChangeAspect="1"/>
          </p:cNvPicPr>
          <p:nvPr>
            <p:ph idx="1"/>
          </p:nvPr>
        </p:nvPicPr>
        <p:blipFill>
          <a:blip r:embed="rId2">
            <a:extLst>
              <a:ext uri="{28A0092B-C50C-407E-A947-70E740481C1C}">
                <a14:useLocalDpi xmlns:a14="http://schemas.microsoft.com/office/drawing/2010/main" val="0"/>
              </a:ext>
            </a:extLst>
          </a:blip>
          <a:srcRect l="-14961" r="-14961"/>
          <a:stretch>
            <a:fillRect/>
          </a:stretch>
        </p:blipFill>
        <p:spPr>
          <a:xfrm>
            <a:off x="457200" y="1219200"/>
            <a:ext cx="8229600" cy="4525963"/>
          </a:xfrm>
        </p:spPr>
      </p:pic>
      <p:sp>
        <p:nvSpPr>
          <p:cNvPr id="32770" name="Rectangle 4"/>
          <p:cNvSpPr>
            <a:spLocks noChangeArrowheads="1"/>
          </p:cNvSpPr>
          <p:nvPr/>
        </p:nvSpPr>
        <p:spPr bwMode="auto">
          <a:xfrm>
            <a:off x="230188" y="5722938"/>
            <a:ext cx="87090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t>Figure 3b. Sensitivity analysis for Inoperability in Region X given inoperability in the electricity sector in Region XII</a:t>
            </a:r>
          </a:p>
        </p:txBody>
      </p:sp>
    </p:spTree>
    <p:extLst>
      <p:ext uri="{BB962C8B-B14F-4D97-AF65-F5344CB8AC3E}">
        <p14:creationId xmlns:p14="http://schemas.microsoft.com/office/powerpoint/2010/main" val="29230750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eaLnBrk="1" hangingPunct="1">
              <a:defRPr/>
            </a:pPr>
            <a:r>
              <a:rPr lang="en-US" sz="2800" dirty="0" smtClean="0">
                <a:cs typeface="+mj-cs"/>
              </a:rPr>
              <a:t>Case Study Simulation Results: Sensitivity Analysis</a:t>
            </a:r>
            <a:endParaRPr lang="en-US" sz="2800" dirty="0">
              <a:cs typeface="+mj-cs"/>
            </a:endParaRPr>
          </a:p>
        </p:txBody>
      </p:sp>
      <p:pic>
        <p:nvPicPr>
          <p:cNvPr id="6" name="Content Placeholder 5" descr="3c.png"/>
          <p:cNvPicPr>
            <a:picLocks noGrp="1" noChangeAspect="1"/>
          </p:cNvPicPr>
          <p:nvPr>
            <p:ph idx="1"/>
          </p:nvPr>
        </p:nvPicPr>
        <p:blipFill>
          <a:blip r:embed="rId2">
            <a:extLst>
              <a:ext uri="{28A0092B-C50C-407E-A947-70E740481C1C}">
                <a14:useLocalDpi xmlns:a14="http://schemas.microsoft.com/office/drawing/2010/main" val="0"/>
              </a:ext>
            </a:extLst>
          </a:blip>
          <a:srcRect l="-14992" r="-14992"/>
          <a:stretch>
            <a:fillRect/>
          </a:stretch>
        </p:blipFill>
        <p:spPr>
          <a:xfrm>
            <a:off x="457200" y="1189038"/>
            <a:ext cx="8229600" cy="4525962"/>
          </a:xfrm>
        </p:spPr>
      </p:pic>
      <p:sp>
        <p:nvSpPr>
          <p:cNvPr id="33794" name="Rectangle 4"/>
          <p:cNvSpPr>
            <a:spLocks noChangeArrowheads="1"/>
          </p:cNvSpPr>
          <p:nvPr/>
        </p:nvSpPr>
        <p:spPr bwMode="auto">
          <a:xfrm>
            <a:off x="230188" y="5722938"/>
            <a:ext cx="87090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t>Figure 3c. Sensitivity analysis for Inoperability in Region XI given inoperability in the electricity sector in Region XII</a:t>
            </a:r>
          </a:p>
        </p:txBody>
      </p:sp>
      <p:sp>
        <p:nvSpPr>
          <p:cNvPr id="3" name="Rectangle 2"/>
          <p:cNvSpPr/>
          <p:nvPr/>
        </p:nvSpPr>
        <p:spPr>
          <a:xfrm>
            <a:off x="6096000" y="1295400"/>
            <a:ext cx="152400" cy="228600"/>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Tree>
    <p:extLst>
      <p:ext uri="{BB962C8B-B14F-4D97-AF65-F5344CB8AC3E}">
        <p14:creationId xmlns:p14="http://schemas.microsoft.com/office/powerpoint/2010/main" val="598853706"/>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eaLnBrk="1" hangingPunct="1">
              <a:defRPr/>
            </a:pPr>
            <a:r>
              <a:rPr lang="en-US" sz="2800" dirty="0" smtClean="0">
                <a:cs typeface="+mj-cs"/>
              </a:rPr>
              <a:t>Case Study Simulation Results: Sensitivity Analysis</a:t>
            </a:r>
            <a:endParaRPr lang="en-US" sz="2800" dirty="0">
              <a:cs typeface="+mj-cs"/>
            </a:endParaRPr>
          </a:p>
        </p:txBody>
      </p:sp>
      <p:pic>
        <p:nvPicPr>
          <p:cNvPr id="4" name="Content Placeholder 3" descr="3d.png"/>
          <p:cNvPicPr>
            <a:picLocks noGrp="1" noChangeAspect="1"/>
          </p:cNvPicPr>
          <p:nvPr>
            <p:ph idx="1"/>
          </p:nvPr>
        </p:nvPicPr>
        <p:blipFill>
          <a:blip r:embed="rId2">
            <a:extLst>
              <a:ext uri="{28A0092B-C50C-407E-A947-70E740481C1C}">
                <a14:useLocalDpi xmlns:a14="http://schemas.microsoft.com/office/drawing/2010/main" val="0"/>
              </a:ext>
            </a:extLst>
          </a:blip>
          <a:srcRect l="-14961" r="-14961"/>
          <a:stretch>
            <a:fillRect/>
          </a:stretch>
        </p:blipFill>
        <p:spPr>
          <a:xfrm>
            <a:off x="457200" y="1219200"/>
            <a:ext cx="8229600" cy="4525963"/>
          </a:xfrm>
        </p:spPr>
      </p:pic>
      <p:sp>
        <p:nvSpPr>
          <p:cNvPr id="34818" name="Rectangle 4"/>
          <p:cNvSpPr>
            <a:spLocks noChangeArrowheads="1"/>
          </p:cNvSpPr>
          <p:nvPr/>
        </p:nvSpPr>
        <p:spPr bwMode="auto">
          <a:xfrm>
            <a:off x="230188" y="5722938"/>
            <a:ext cx="87090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t>Figure 3d. Sensitivity analysis for Inoperability in Region XII given inoperability in the electricity sector in Region XII</a:t>
            </a:r>
          </a:p>
        </p:txBody>
      </p:sp>
    </p:spTree>
    <p:extLst>
      <p:ext uri="{BB962C8B-B14F-4D97-AF65-F5344CB8AC3E}">
        <p14:creationId xmlns:p14="http://schemas.microsoft.com/office/powerpoint/2010/main" val="42040181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eaLnBrk="1" hangingPunct="1">
              <a:defRPr/>
            </a:pPr>
            <a:r>
              <a:rPr lang="en-US" sz="2800" dirty="0" smtClean="0">
                <a:cs typeface="+mj-cs"/>
              </a:rPr>
              <a:t>Case Study Simulation Results: Sensitivity Analysis</a:t>
            </a:r>
            <a:endParaRPr lang="en-US" sz="2800" dirty="0">
              <a:cs typeface="+mj-cs"/>
            </a:endParaRPr>
          </a:p>
        </p:txBody>
      </p:sp>
      <p:pic>
        <p:nvPicPr>
          <p:cNvPr id="6" name="Content Placeholder 5" descr="3e.png"/>
          <p:cNvPicPr>
            <a:picLocks noGrp="1" noChangeAspect="1"/>
          </p:cNvPicPr>
          <p:nvPr>
            <p:ph idx="1"/>
          </p:nvPr>
        </p:nvPicPr>
        <p:blipFill>
          <a:blip r:embed="rId2">
            <a:extLst>
              <a:ext uri="{28A0092B-C50C-407E-A947-70E740481C1C}">
                <a14:useLocalDpi xmlns:a14="http://schemas.microsoft.com/office/drawing/2010/main" val="0"/>
              </a:ext>
            </a:extLst>
          </a:blip>
          <a:srcRect l="-14961" r="-14961"/>
          <a:stretch>
            <a:fillRect/>
          </a:stretch>
        </p:blipFill>
        <p:spPr>
          <a:xfrm>
            <a:off x="457200" y="1219200"/>
            <a:ext cx="8229600" cy="4525963"/>
          </a:xfrm>
        </p:spPr>
      </p:pic>
      <p:sp>
        <p:nvSpPr>
          <p:cNvPr id="35842" name="Rectangle 4"/>
          <p:cNvSpPr>
            <a:spLocks noChangeArrowheads="1"/>
          </p:cNvSpPr>
          <p:nvPr/>
        </p:nvSpPr>
        <p:spPr bwMode="auto">
          <a:xfrm>
            <a:off x="230188" y="5722938"/>
            <a:ext cx="87090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t>Figure 3e. Sensitivity analysis for Inoperability in ARMM given inoperability in the electricity sector in Region XII</a:t>
            </a:r>
          </a:p>
        </p:txBody>
      </p:sp>
    </p:spTree>
    <p:extLst>
      <p:ext uri="{BB962C8B-B14F-4D97-AF65-F5344CB8AC3E}">
        <p14:creationId xmlns:p14="http://schemas.microsoft.com/office/powerpoint/2010/main" val="825319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eaLnBrk="1" hangingPunct="1">
              <a:defRPr/>
            </a:pPr>
            <a:r>
              <a:rPr lang="en-US" sz="2800" dirty="0" smtClean="0">
                <a:cs typeface="+mj-cs"/>
              </a:rPr>
              <a:t>Case Study Simulation Results: Sensitivity Analysis</a:t>
            </a:r>
            <a:endParaRPr lang="en-US" sz="2800" dirty="0">
              <a:cs typeface="+mj-cs"/>
            </a:endParaRPr>
          </a:p>
        </p:txBody>
      </p:sp>
      <p:pic>
        <p:nvPicPr>
          <p:cNvPr id="4" name="Content Placeholder 3" descr="3f.png"/>
          <p:cNvPicPr>
            <a:picLocks noGrp="1" noChangeAspect="1"/>
          </p:cNvPicPr>
          <p:nvPr>
            <p:ph idx="1"/>
          </p:nvPr>
        </p:nvPicPr>
        <p:blipFill>
          <a:blip r:embed="rId2">
            <a:extLst>
              <a:ext uri="{28A0092B-C50C-407E-A947-70E740481C1C}">
                <a14:useLocalDpi xmlns:a14="http://schemas.microsoft.com/office/drawing/2010/main" val="0"/>
              </a:ext>
            </a:extLst>
          </a:blip>
          <a:srcRect l="-14961" r="-14961"/>
          <a:stretch>
            <a:fillRect/>
          </a:stretch>
        </p:blipFill>
        <p:spPr>
          <a:xfrm>
            <a:off x="457200" y="1219200"/>
            <a:ext cx="8229600" cy="4525963"/>
          </a:xfrm>
        </p:spPr>
      </p:pic>
      <p:sp>
        <p:nvSpPr>
          <p:cNvPr id="36866" name="Rectangle 4"/>
          <p:cNvSpPr>
            <a:spLocks noChangeArrowheads="1"/>
          </p:cNvSpPr>
          <p:nvPr/>
        </p:nvSpPr>
        <p:spPr bwMode="auto">
          <a:xfrm>
            <a:off x="230188" y="5722938"/>
            <a:ext cx="87090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t>Figure 3f. Sensitivity analysis for Inoperability in Region XIII given inoperability in the electricity sector in Region XII</a:t>
            </a:r>
          </a:p>
        </p:txBody>
      </p:sp>
    </p:spTree>
    <p:extLst>
      <p:ext uri="{BB962C8B-B14F-4D97-AF65-F5344CB8AC3E}">
        <p14:creationId xmlns:p14="http://schemas.microsoft.com/office/powerpoint/2010/main" val="1126073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eaLnBrk="1" hangingPunct="1">
              <a:defRPr/>
            </a:pPr>
            <a:r>
              <a:rPr lang="en-US" sz="3200" dirty="0" smtClean="0">
                <a:cs typeface="+mj-cs"/>
              </a:rPr>
              <a:t>Conclusion: Inoperability and Economic Loss</a:t>
            </a:r>
            <a:endParaRPr lang="en-US" sz="3200" dirty="0">
              <a:cs typeface="+mj-cs"/>
            </a:endParaRPr>
          </a:p>
        </p:txBody>
      </p:sp>
      <p:sp>
        <p:nvSpPr>
          <p:cNvPr id="3" name="Content Placeholder 2"/>
          <p:cNvSpPr>
            <a:spLocks noGrp="1"/>
          </p:cNvSpPr>
          <p:nvPr>
            <p:ph idx="1"/>
          </p:nvPr>
        </p:nvSpPr>
        <p:spPr/>
        <p:txBody>
          <a:bodyPr>
            <a:normAutofit fontScale="92500" lnSpcReduction="10000"/>
          </a:bodyPr>
          <a:lstStyle/>
          <a:p>
            <a:pPr eaLnBrk="1" hangingPunct="1">
              <a:defRPr/>
            </a:pPr>
            <a:r>
              <a:rPr lang="en-US" dirty="0" smtClean="0">
                <a:cs typeface="+mn-cs"/>
              </a:rPr>
              <a:t>ARMM relies heavily on other regions for trading activities.</a:t>
            </a:r>
          </a:p>
          <a:p>
            <a:pPr eaLnBrk="1" hangingPunct="1">
              <a:defRPr/>
            </a:pPr>
            <a:r>
              <a:rPr lang="en-US" dirty="0" smtClean="0">
                <a:cs typeface="+mn-cs"/>
              </a:rPr>
              <a:t>The manufacturing sector is highly dependent on the electricity sector as it exhibits the highest level of inoperability and economic losses.</a:t>
            </a:r>
          </a:p>
          <a:p>
            <a:pPr eaLnBrk="1" hangingPunct="1">
              <a:defRPr/>
            </a:pPr>
            <a:r>
              <a:rPr lang="en-US" dirty="0" smtClean="0">
                <a:cs typeface="+mn-cs"/>
              </a:rPr>
              <a:t>Agriculture, fishery and forestry, finance, transportation, communication and storage, and private services also suffer from significant levels of inoperability due to perturbations in the electricity sector while agriculture and trade trail closely to manufacturing in terms of economic losses.</a:t>
            </a:r>
          </a:p>
          <a:p>
            <a:pPr eaLnBrk="1" hangingPunct="1">
              <a:defRPr/>
            </a:pPr>
            <a:r>
              <a:rPr lang="en-US" dirty="0" smtClean="0">
                <a:cs typeface="+mn-cs"/>
              </a:rPr>
              <a:t>The region with the highest economic loss is ARMM while Region X and XI follows closely as an effect of geographic proximity to Region XII.</a:t>
            </a:r>
          </a:p>
        </p:txBody>
      </p:sp>
    </p:spTree>
    <p:extLst>
      <p:ext uri="{BB962C8B-B14F-4D97-AF65-F5344CB8AC3E}">
        <p14:creationId xmlns:p14="http://schemas.microsoft.com/office/powerpoint/2010/main" val="16370702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cs typeface="+mj-cs"/>
              </a:rPr>
              <a:t>Conclusion: Sensitivity Analysis</a:t>
            </a:r>
            <a:endParaRPr lang="en-US" dirty="0">
              <a:cs typeface="+mj-cs"/>
            </a:endParaRPr>
          </a:p>
        </p:txBody>
      </p:sp>
      <p:sp>
        <p:nvSpPr>
          <p:cNvPr id="3" name="Content Placeholder 2"/>
          <p:cNvSpPr>
            <a:spLocks noGrp="1"/>
          </p:cNvSpPr>
          <p:nvPr>
            <p:ph idx="1"/>
          </p:nvPr>
        </p:nvSpPr>
        <p:spPr/>
        <p:txBody>
          <a:bodyPr>
            <a:normAutofit/>
          </a:bodyPr>
          <a:lstStyle/>
          <a:p>
            <a:pPr eaLnBrk="1" hangingPunct="1">
              <a:defRPr/>
            </a:pPr>
            <a:r>
              <a:rPr lang="en-US" dirty="0">
                <a:cs typeface="+mn-cs"/>
              </a:rPr>
              <a:t>Sensitivity analysis shows manufacturing, agriculture, fishery and forestry, and transportation, communication and storage as sectors most sensitive to an inoperability in the electricity sector. These sectors should then have high priorities for disaster risk management caused by power outages.</a:t>
            </a:r>
          </a:p>
          <a:p>
            <a:pPr eaLnBrk="1" hangingPunct="1">
              <a:defRPr/>
            </a:pPr>
            <a:r>
              <a:rPr lang="en-US" dirty="0">
                <a:cs typeface="+mn-cs"/>
              </a:rPr>
              <a:t>In contrast, sensitivity analysis shows that government services, mining and quarrying, and construction are sectors should be low priorities for disaster risk management due to power disruptions</a:t>
            </a:r>
            <a:r>
              <a:rPr lang="en-US" dirty="0" smtClean="0">
                <a:cs typeface="+mn-cs"/>
              </a:rPr>
              <a:t>.</a:t>
            </a:r>
            <a:endParaRPr lang="en-US" dirty="0">
              <a:cs typeface="+mn-cs"/>
            </a:endParaRPr>
          </a:p>
        </p:txBody>
      </p:sp>
    </p:spTree>
    <p:extLst>
      <p:ext uri="{BB962C8B-B14F-4D97-AF65-F5344CB8AC3E}">
        <p14:creationId xmlns:p14="http://schemas.microsoft.com/office/powerpoint/2010/main" val="26538582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cs typeface="+mj-cs"/>
              </a:rPr>
              <a:t>Areas for Future Research</a:t>
            </a:r>
            <a:endParaRPr lang="en-US" dirty="0">
              <a:cs typeface="+mj-cs"/>
            </a:endParaRPr>
          </a:p>
        </p:txBody>
      </p:sp>
      <p:sp>
        <p:nvSpPr>
          <p:cNvPr id="3" name="Content Placeholder 2"/>
          <p:cNvSpPr>
            <a:spLocks noGrp="1"/>
          </p:cNvSpPr>
          <p:nvPr>
            <p:ph idx="1"/>
          </p:nvPr>
        </p:nvSpPr>
        <p:spPr/>
        <p:txBody>
          <a:bodyPr/>
          <a:lstStyle/>
          <a:p>
            <a:pPr eaLnBrk="1" hangingPunct="1">
              <a:defRPr/>
            </a:pPr>
            <a:r>
              <a:rPr lang="en-US" dirty="0">
                <a:cs typeface="+mn-cs"/>
              </a:rPr>
              <a:t>Utilization of alternate methods for estimating the trade coefficients</a:t>
            </a:r>
          </a:p>
          <a:p>
            <a:pPr eaLnBrk="1" hangingPunct="1">
              <a:defRPr/>
            </a:pPr>
            <a:r>
              <a:rPr lang="en-US" dirty="0">
                <a:cs typeface="+mn-cs"/>
              </a:rPr>
              <a:t>Implement optimization methods to properly allocate resources in light of a perturbation</a:t>
            </a:r>
          </a:p>
          <a:p>
            <a:pPr marL="0" indent="0" eaLnBrk="1" hangingPunct="1">
              <a:buFontTx/>
              <a:buNone/>
              <a:defRPr/>
            </a:pPr>
            <a:endParaRPr lang="en-US" dirty="0">
              <a:cs typeface="+mn-cs"/>
            </a:endParaRPr>
          </a:p>
        </p:txBody>
      </p:sp>
    </p:spTree>
    <p:extLst>
      <p:ext uri="{BB962C8B-B14F-4D97-AF65-F5344CB8AC3E}">
        <p14:creationId xmlns:p14="http://schemas.microsoft.com/office/powerpoint/2010/main" val="1701978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cs typeface="+mj-cs"/>
              </a:rPr>
              <a:t>Sources</a:t>
            </a:r>
            <a:endParaRPr lang="en-US" dirty="0">
              <a:cs typeface="+mj-cs"/>
            </a:endParaRPr>
          </a:p>
        </p:txBody>
      </p:sp>
      <p:sp>
        <p:nvSpPr>
          <p:cNvPr id="3" name="Content Placeholder 2"/>
          <p:cNvSpPr>
            <a:spLocks noGrp="1"/>
          </p:cNvSpPr>
          <p:nvPr>
            <p:ph idx="1"/>
          </p:nvPr>
        </p:nvSpPr>
        <p:spPr/>
        <p:txBody>
          <a:bodyPr>
            <a:normAutofit fontScale="77500" lnSpcReduction="20000"/>
          </a:bodyPr>
          <a:lstStyle/>
          <a:p>
            <a:pPr marL="0" indent="0" eaLnBrk="1" hangingPunct="1">
              <a:buFontTx/>
              <a:buNone/>
              <a:defRPr/>
            </a:pPr>
            <a:r>
              <a:rPr lang="en-US" dirty="0" err="1">
                <a:cs typeface="+mn-cs"/>
              </a:rPr>
              <a:t>Crowther</a:t>
            </a:r>
            <a:r>
              <a:rPr lang="en-US" dirty="0">
                <a:cs typeface="+mn-cs"/>
              </a:rPr>
              <a:t>, K.G. and </a:t>
            </a:r>
            <a:r>
              <a:rPr lang="en-US" dirty="0" err="1">
                <a:cs typeface="+mn-cs"/>
              </a:rPr>
              <a:t>Haimes</a:t>
            </a:r>
            <a:r>
              <a:rPr lang="en-US" dirty="0">
                <a:cs typeface="+mn-cs"/>
              </a:rPr>
              <a:t>, Y.Y. (2010). Development of the multiregional inoperability input-output model (MRIIM) for spatial explicitness in preparedness of interdependent regions. Systems Engineering. 13(1). pp. 28-46.</a:t>
            </a:r>
          </a:p>
          <a:p>
            <a:pPr marL="0" indent="0" eaLnBrk="1" hangingPunct="1">
              <a:buFontTx/>
              <a:buNone/>
              <a:defRPr/>
            </a:pPr>
            <a:r>
              <a:rPr lang="en-US" dirty="0" err="1">
                <a:cs typeface="+mn-cs"/>
              </a:rPr>
              <a:t>Haimes</a:t>
            </a:r>
            <a:r>
              <a:rPr lang="en-US" dirty="0">
                <a:cs typeface="+mn-cs"/>
              </a:rPr>
              <a:t>, Y. Y. &amp; Jiang, P. (2001). Leontief-based model of risk in complex interconnected infrastructures. Journal of  System. 7(1). pp. 1-12.</a:t>
            </a:r>
          </a:p>
          <a:p>
            <a:pPr marL="0" indent="0" eaLnBrk="1" hangingPunct="1">
              <a:buFontTx/>
              <a:buNone/>
              <a:defRPr/>
            </a:pPr>
            <a:r>
              <a:rPr lang="en-US" dirty="0" err="1">
                <a:cs typeface="+mn-cs"/>
              </a:rPr>
              <a:t>Haimes</a:t>
            </a:r>
            <a:r>
              <a:rPr lang="en-US" dirty="0">
                <a:cs typeface="+mn-cs"/>
              </a:rPr>
              <a:t>, Y.Y. (2009). Risk modeling, assessment, and </a:t>
            </a:r>
            <a:r>
              <a:rPr lang="en-US" dirty="0" smtClean="0">
                <a:cs typeface="+mn-cs"/>
              </a:rPr>
              <a:t>management. Wiley</a:t>
            </a:r>
            <a:r>
              <a:rPr lang="en-US" dirty="0">
                <a:cs typeface="+mn-cs"/>
              </a:rPr>
              <a:t>, New York.</a:t>
            </a:r>
          </a:p>
          <a:p>
            <a:pPr marL="0" indent="0" eaLnBrk="1" hangingPunct="1">
              <a:buFontTx/>
              <a:buNone/>
              <a:defRPr/>
            </a:pPr>
            <a:r>
              <a:rPr lang="en-US" dirty="0" err="1">
                <a:cs typeface="+mn-cs"/>
              </a:rPr>
              <a:t>Isard</a:t>
            </a:r>
            <a:r>
              <a:rPr lang="en-US" dirty="0">
                <a:cs typeface="+mn-cs"/>
              </a:rPr>
              <a:t>, W. (1960). Methods of regional analysis. MIT Press.</a:t>
            </a:r>
          </a:p>
          <a:p>
            <a:pPr marL="0" indent="0" eaLnBrk="1" hangingPunct="1">
              <a:buFontTx/>
              <a:buNone/>
              <a:defRPr/>
            </a:pPr>
            <a:r>
              <a:rPr lang="en-US" dirty="0" err="1">
                <a:cs typeface="+mn-cs"/>
              </a:rPr>
              <a:t>Isard</a:t>
            </a:r>
            <a:r>
              <a:rPr lang="en-US" dirty="0">
                <a:cs typeface="+mn-cs"/>
              </a:rPr>
              <a:t>, W. et al. (1998). Methods of interregional and regional analysis. </a:t>
            </a:r>
            <a:r>
              <a:rPr lang="en-US" dirty="0" err="1">
                <a:cs typeface="+mn-cs"/>
              </a:rPr>
              <a:t>Ashgate</a:t>
            </a:r>
            <a:r>
              <a:rPr lang="en-US" dirty="0">
                <a:cs typeface="+mn-cs"/>
              </a:rPr>
              <a:t>, Brookfield, VT.</a:t>
            </a:r>
          </a:p>
          <a:p>
            <a:pPr marL="0" indent="0" eaLnBrk="1" hangingPunct="1">
              <a:buFontTx/>
              <a:buNone/>
              <a:defRPr/>
            </a:pPr>
            <a:r>
              <a:rPr lang="en-US" dirty="0">
                <a:cs typeface="+mn-cs"/>
              </a:rPr>
              <a:t>Leontief, W. and </a:t>
            </a:r>
            <a:r>
              <a:rPr lang="en-US" dirty="0" err="1">
                <a:cs typeface="+mn-cs"/>
              </a:rPr>
              <a:t>Strout</a:t>
            </a:r>
            <a:r>
              <a:rPr lang="en-US" dirty="0">
                <a:cs typeface="+mn-cs"/>
              </a:rPr>
              <a:t>, A. (1963). Multiregional input-output analysis.</a:t>
            </a:r>
          </a:p>
          <a:p>
            <a:pPr marL="0" indent="0" eaLnBrk="1" hangingPunct="1">
              <a:buFontTx/>
              <a:buNone/>
              <a:defRPr/>
            </a:pPr>
            <a:r>
              <a:rPr lang="en-US" dirty="0">
                <a:cs typeface="+mn-cs"/>
              </a:rPr>
              <a:t>Miller, R.E. and Blair, P.D. (2009). Input-output analysis: Foundations and extensions. Prentice-Hall, Englewood Cliffs, NJ.</a:t>
            </a:r>
          </a:p>
          <a:p>
            <a:pPr marL="0" indent="0" eaLnBrk="1" hangingPunct="1">
              <a:buFontTx/>
              <a:buNone/>
              <a:defRPr/>
            </a:pPr>
            <a:r>
              <a:rPr lang="en-US" dirty="0">
                <a:cs typeface="+mn-cs"/>
              </a:rPr>
              <a:t>Santos, J.R. and </a:t>
            </a:r>
            <a:r>
              <a:rPr lang="en-US" dirty="0" err="1">
                <a:cs typeface="+mn-cs"/>
              </a:rPr>
              <a:t>Haimes</a:t>
            </a:r>
            <a:r>
              <a:rPr lang="en-US" dirty="0">
                <a:cs typeface="+mn-cs"/>
              </a:rPr>
              <a:t>, Y.Y. (2004). Modeling the demand reduction input-output inoperability </a:t>
            </a:r>
          </a:p>
        </p:txBody>
      </p:sp>
    </p:spTree>
    <p:extLst>
      <p:ext uri="{BB962C8B-B14F-4D97-AF65-F5344CB8AC3E}">
        <p14:creationId xmlns:p14="http://schemas.microsoft.com/office/powerpoint/2010/main" val="12394279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cs typeface="+mj-cs"/>
              </a:rPr>
              <a:t>Thank you</a:t>
            </a:r>
            <a:endParaRPr lang="en-US" dirty="0">
              <a:cs typeface="+mj-cs"/>
            </a:endParaRPr>
          </a:p>
        </p:txBody>
      </p:sp>
      <p:sp>
        <p:nvSpPr>
          <p:cNvPr id="3" name="Content Placeholder 2"/>
          <p:cNvSpPr>
            <a:spLocks noGrp="1"/>
          </p:cNvSpPr>
          <p:nvPr>
            <p:ph idx="1"/>
          </p:nvPr>
        </p:nvSpPr>
        <p:spPr/>
        <p:txBody>
          <a:bodyPr/>
          <a:lstStyle/>
          <a:p>
            <a:pPr marL="0" indent="0" algn="ctr" eaLnBrk="1" hangingPunct="1">
              <a:buFontTx/>
              <a:buNone/>
              <a:defRPr/>
            </a:pPr>
            <a:r>
              <a:rPr lang="en-US" dirty="0" err="1">
                <a:cs typeface="+mn-cs"/>
              </a:rPr>
              <a:t>f</a:t>
            </a:r>
            <a:r>
              <a:rPr lang="en-US" smtClean="0">
                <a:cs typeface="+mn-cs"/>
              </a:rPr>
              <a:t>rancesca_solis</a:t>
            </a:r>
            <a:r>
              <a:rPr lang="en-US" err="1" smtClean="0">
                <a:cs typeface="+mn-cs"/>
              </a:rPr>
              <a:t>@</a:t>
            </a:r>
            <a:r>
              <a:rPr lang="en-US" smtClean="0">
                <a:cs typeface="+mn-cs"/>
              </a:rPr>
              <a:t>dlsu.edu.ph</a:t>
            </a:r>
            <a:endParaRPr lang="en-US" dirty="0">
              <a:cs typeface="+mn-cs"/>
            </a:endParaRPr>
          </a:p>
        </p:txBody>
      </p:sp>
    </p:spTree>
    <p:extLst>
      <p:ext uri="{BB962C8B-B14F-4D97-AF65-F5344CB8AC3E}">
        <p14:creationId xmlns:p14="http://schemas.microsoft.com/office/powerpoint/2010/main" val="8603217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Executive.thmx</Template>
  <TotalTime>116</TotalTime>
  <Words>1253</Words>
  <Application>Microsoft Macintosh PowerPoint</Application>
  <PresentationFormat>On-screen Show (4:3)</PresentationFormat>
  <Paragraphs>111</Paragraphs>
  <Slides>28</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28</vt:i4>
      </vt:variant>
    </vt:vector>
  </HeadingPairs>
  <TitlesOfParts>
    <vt:vector size="30" baseType="lpstr">
      <vt:lpstr>Executive</vt:lpstr>
      <vt:lpstr>Microsoft Word Document</vt:lpstr>
      <vt:lpstr>Construction of an Inoperability Input-Output Model (IIM) to Evaluate the Mindanao Power Crisis</vt:lpstr>
      <vt:lpstr>Mindanao Power Crisis: The Problem</vt:lpstr>
      <vt:lpstr>Mindanao Power Crisis: A Proposed Strategy</vt:lpstr>
      <vt:lpstr>Research Objective</vt:lpstr>
      <vt:lpstr>Multiregional Inoperability Input-Output Analysis</vt:lpstr>
      <vt:lpstr>Multiregional Inoperability Input-Output Analysis: Significance of the Method</vt:lpstr>
      <vt:lpstr>Multiregional Inoperability Input-Output Analysis:  The Framework</vt:lpstr>
      <vt:lpstr>Multiregional Inoperability Input-Output Analysis:  The Framework</vt:lpstr>
      <vt:lpstr>Multiregional Inoperability Input-Output Analysis:  The Framework</vt:lpstr>
      <vt:lpstr>Multiregional Inoperability Input-Output Analysis:  The Framework</vt:lpstr>
      <vt:lpstr>Methodology</vt:lpstr>
      <vt:lpstr>Data from the 2000 Philippine Input-Output Table</vt:lpstr>
      <vt:lpstr>Case Study Scenario</vt:lpstr>
      <vt:lpstr>Case Study Simulation Results</vt:lpstr>
      <vt:lpstr>Case Study Simulation Results</vt:lpstr>
      <vt:lpstr>Case Study Simulation Results</vt:lpstr>
      <vt:lpstr>Case Study Simulation Results: Sensitivity Analysis</vt:lpstr>
      <vt:lpstr>Case Study Simulation Results: Sensitivity Analysis</vt:lpstr>
      <vt:lpstr>Case Study Simulation Results: Sensitivity Analysis</vt:lpstr>
      <vt:lpstr>Case Study Simulation Results: Sensitivity Analysis</vt:lpstr>
      <vt:lpstr>Case Study Simulation Results: Sensitivity Analysis</vt:lpstr>
      <vt:lpstr>Case Study Simulation Results: Sensitivity Analysis</vt:lpstr>
      <vt:lpstr>Case Study Simulation Results: Sensitivity Analysis</vt:lpstr>
      <vt:lpstr>Conclusion: Inoperability and Economic Loss</vt:lpstr>
      <vt:lpstr>Conclusion: Sensitivity Analysis</vt:lpstr>
      <vt:lpstr>Areas for Future Research</vt:lpstr>
      <vt:lpstr>Sources</vt:lpstr>
      <vt:lpstr>Thank you</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Construction of an Inoperability Input-Output Model (IIM) to Evaluate the Mindanao Power Crisis</dc:title>
  <dc:creator>Francesca Dianne Solis</dc:creator>
  <cp:lastModifiedBy>Francesca Dianne Solis</cp:lastModifiedBy>
  <cp:revision>5</cp:revision>
  <dcterms:created xsi:type="dcterms:W3CDTF">2013-11-15T00:40:07Z</dcterms:created>
  <dcterms:modified xsi:type="dcterms:W3CDTF">2013-11-15T02:36:50Z</dcterms:modified>
</cp:coreProperties>
</file>